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74" r:id="rId5"/>
    <p:sldId id="308" r:id="rId6"/>
    <p:sldId id="307" r:id="rId7"/>
    <p:sldId id="309" r:id="rId8"/>
    <p:sldId id="310" r:id="rId9"/>
    <p:sldId id="333" r:id="rId10"/>
    <p:sldId id="334" r:id="rId11"/>
    <p:sldId id="335" r:id="rId12"/>
    <p:sldId id="336" r:id="rId13"/>
    <p:sldId id="337" r:id="rId14"/>
    <p:sldId id="338" r:id="rId15"/>
    <p:sldId id="31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9E4"/>
    <a:srgbClr val="18B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DF727B-9D2C-43E5-8A73-07D34E722663}" v="372" dt="2025-10-10T10:53:45.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5033" autoAdjust="0"/>
  </p:normalViewPr>
  <p:slideViewPr>
    <p:cSldViewPr snapToGrid="0">
      <p:cViewPr varScale="1">
        <p:scale>
          <a:sx n="82" d="100"/>
          <a:sy n="82"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skar choudhari" userId="b03a36227a7cfcc2" providerId="LiveId" clId="{896E3FDA-B444-4327-9BC6-04CA6BC7FC07}"/>
    <pc:docChg chg="delSld">
      <pc:chgData name="sanskar choudhari" userId="b03a36227a7cfcc2" providerId="LiveId" clId="{896E3FDA-B444-4327-9BC6-04CA6BC7FC07}" dt="2025-10-10T11:28:19.143" v="28" actId="47"/>
      <pc:docMkLst>
        <pc:docMk/>
      </pc:docMkLst>
      <pc:sldChg chg="del">
        <pc:chgData name="sanskar choudhari" userId="b03a36227a7cfcc2" providerId="LiveId" clId="{896E3FDA-B444-4327-9BC6-04CA6BC7FC07}" dt="2025-10-10T11:27:45.467" v="1" actId="47"/>
        <pc:sldMkLst>
          <pc:docMk/>
          <pc:sldMk cId="126771473" sldId="311"/>
        </pc:sldMkLst>
      </pc:sldChg>
      <pc:sldChg chg="del">
        <pc:chgData name="sanskar choudhari" userId="b03a36227a7cfcc2" providerId="LiveId" clId="{896E3FDA-B444-4327-9BC6-04CA6BC7FC07}" dt="2025-10-10T11:27:48.967" v="5" actId="47"/>
        <pc:sldMkLst>
          <pc:docMk/>
          <pc:sldMk cId="2216125890" sldId="312"/>
        </pc:sldMkLst>
      </pc:sldChg>
      <pc:sldChg chg="del">
        <pc:chgData name="sanskar choudhari" userId="b03a36227a7cfcc2" providerId="LiveId" clId="{896E3FDA-B444-4327-9BC6-04CA6BC7FC07}" dt="2025-10-10T11:27:46.380" v="2" actId="47"/>
        <pc:sldMkLst>
          <pc:docMk/>
          <pc:sldMk cId="3109401561" sldId="313"/>
        </pc:sldMkLst>
      </pc:sldChg>
      <pc:sldChg chg="del">
        <pc:chgData name="sanskar choudhari" userId="b03a36227a7cfcc2" providerId="LiveId" clId="{896E3FDA-B444-4327-9BC6-04CA6BC7FC07}" dt="2025-10-10T11:27:47.037" v="3" actId="47"/>
        <pc:sldMkLst>
          <pc:docMk/>
          <pc:sldMk cId="3327766117" sldId="314"/>
        </pc:sldMkLst>
      </pc:sldChg>
      <pc:sldChg chg="del">
        <pc:chgData name="sanskar choudhari" userId="b03a36227a7cfcc2" providerId="LiveId" clId="{896E3FDA-B444-4327-9BC6-04CA6BC7FC07}" dt="2025-10-10T11:27:47.905" v="4" actId="47"/>
        <pc:sldMkLst>
          <pc:docMk/>
          <pc:sldMk cId="4166322287" sldId="315"/>
        </pc:sldMkLst>
      </pc:sldChg>
      <pc:sldChg chg="del">
        <pc:chgData name="sanskar choudhari" userId="b03a36227a7cfcc2" providerId="LiveId" clId="{896E3FDA-B444-4327-9BC6-04CA6BC7FC07}" dt="2025-10-10T11:27:50.248" v="6" actId="47"/>
        <pc:sldMkLst>
          <pc:docMk/>
          <pc:sldMk cId="2057710593" sldId="317"/>
        </pc:sldMkLst>
      </pc:sldChg>
      <pc:sldChg chg="del">
        <pc:chgData name="sanskar choudhari" userId="b03a36227a7cfcc2" providerId="LiveId" clId="{896E3FDA-B444-4327-9BC6-04CA6BC7FC07}" dt="2025-10-10T11:27:51.074" v="7" actId="47"/>
        <pc:sldMkLst>
          <pc:docMk/>
          <pc:sldMk cId="2705845473" sldId="318"/>
        </pc:sldMkLst>
      </pc:sldChg>
      <pc:sldChg chg="del">
        <pc:chgData name="sanskar choudhari" userId="b03a36227a7cfcc2" providerId="LiveId" clId="{896E3FDA-B444-4327-9BC6-04CA6BC7FC07}" dt="2025-10-10T11:27:51.935" v="8" actId="47"/>
        <pc:sldMkLst>
          <pc:docMk/>
          <pc:sldMk cId="1053697357" sldId="319"/>
        </pc:sldMkLst>
      </pc:sldChg>
      <pc:sldChg chg="del">
        <pc:chgData name="sanskar choudhari" userId="b03a36227a7cfcc2" providerId="LiveId" clId="{896E3FDA-B444-4327-9BC6-04CA6BC7FC07}" dt="2025-10-10T11:27:52.733" v="9" actId="47"/>
        <pc:sldMkLst>
          <pc:docMk/>
          <pc:sldMk cId="4052325943" sldId="320"/>
        </pc:sldMkLst>
      </pc:sldChg>
      <pc:sldChg chg="del">
        <pc:chgData name="sanskar choudhari" userId="b03a36227a7cfcc2" providerId="LiveId" clId="{896E3FDA-B444-4327-9BC6-04CA6BC7FC07}" dt="2025-10-10T11:27:53.521" v="10" actId="47"/>
        <pc:sldMkLst>
          <pc:docMk/>
          <pc:sldMk cId="4158040944" sldId="321"/>
        </pc:sldMkLst>
      </pc:sldChg>
      <pc:sldChg chg="del">
        <pc:chgData name="sanskar choudhari" userId="b03a36227a7cfcc2" providerId="LiveId" clId="{896E3FDA-B444-4327-9BC6-04CA6BC7FC07}" dt="2025-10-10T11:27:54.353" v="11" actId="47"/>
        <pc:sldMkLst>
          <pc:docMk/>
          <pc:sldMk cId="44010250" sldId="324"/>
        </pc:sldMkLst>
      </pc:sldChg>
      <pc:sldChg chg="del">
        <pc:chgData name="sanskar choudhari" userId="b03a36227a7cfcc2" providerId="LiveId" clId="{896E3FDA-B444-4327-9BC6-04CA6BC7FC07}" dt="2025-10-10T11:27:55.178" v="12" actId="47"/>
        <pc:sldMkLst>
          <pc:docMk/>
          <pc:sldMk cId="1374401087" sldId="325"/>
        </pc:sldMkLst>
      </pc:sldChg>
      <pc:sldChg chg="del">
        <pc:chgData name="sanskar choudhari" userId="b03a36227a7cfcc2" providerId="LiveId" clId="{896E3FDA-B444-4327-9BC6-04CA6BC7FC07}" dt="2025-10-10T11:27:56.026" v="13" actId="47"/>
        <pc:sldMkLst>
          <pc:docMk/>
          <pc:sldMk cId="782948529" sldId="326"/>
        </pc:sldMkLst>
      </pc:sldChg>
      <pc:sldChg chg="del">
        <pc:chgData name="sanskar choudhari" userId="b03a36227a7cfcc2" providerId="LiveId" clId="{896E3FDA-B444-4327-9BC6-04CA6BC7FC07}" dt="2025-10-10T11:27:56.869" v="14" actId="47"/>
        <pc:sldMkLst>
          <pc:docMk/>
          <pc:sldMk cId="3417524682" sldId="327"/>
        </pc:sldMkLst>
      </pc:sldChg>
      <pc:sldChg chg="del">
        <pc:chgData name="sanskar choudhari" userId="b03a36227a7cfcc2" providerId="LiveId" clId="{896E3FDA-B444-4327-9BC6-04CA6BC7FC07}" dt="2025-10-10T11:27:57.952" v="15" actId="47"/>
        <pc:sldMkLst>
          <pc:docMk/>
          <pc:sldMk cId="1562747240" sldId="328"/>
        </pc:sldMkLst>
      </pc:sldChg>
      <pc:sldChg chg="del">
        <pc:chgData name="sanskar choudhari" userId="b03a36227a7cfcc2" providerId="LiveId" clId="{896E3FDA-B444-4327-9BC6-04CA6BC7FC07}" dt="2025-10-10T11:27:58.842" v="16" actId="47"/>
        <pc:sldMkLst>
          <pc:docMk/>
          <pc:sldMk cId="475783827" sldId="329"/>
        </pc:sldMkLst>
      </pc:sldChg>
      <pc:sldChg chg="del">
        <pc:chgData name="sanskar choudhari" userId="b03a36227a7cfcc2" providerId="LiveId" clId="{896E3FDA-B444-4327-9BC6-04CA6BC7FC07}" dt="2025-10-10T11:27:39.018" v="0" actId="47"/>
        <pc:sldMkLst>
          <pc:docMk/>
          <pc:sldMk cId="1348517837" sldId="330"/>
        </pc:sldMkLst>
      </pc:sldChg>
      <pc:sldChg chg="del">
        <pc:chgData name="sanskar choudhari" userId="b03a36227a7cfcc2" providerId="LiveId" clId="{896E3FDA-B444-4327-9BC6-04CA6BC7FC07}" dt="2025-10-10T11:27:59.672" v="17" actId="47"/>
        <pc:sldMkLst>
          <pc:docMk/>
          <pc:sldMk cId="3386268532" sldId="331"/>
        </pc:sldMkLst>
      </pc:sldChg>
      <pc:sldChg chg="del">
        <pc:chgData name="sanskar choudhari" userId="b03a36227a7cfcc2" providerId="LiveId" clId="{896E3FDA-B444-4327-9BC6-04CA6BC7FC07}" dt="2025-10-10T11:28:00.503" v="18" actId="47"/>
        <pc:sldMkLst>
          <pc:docMk/>
          <pc:sldMk cId="3796389055" sldId="332"/>
        </pc:sldMkLst>
      </pc:sldChg>
      <pc:sldChg chg="del">
        <pc:chgData name="sanskar choudhari" userId="b03a36227a7cfcc2" providerId="LiveId" clId="{896E3FDA-B444-4327-9BC6-04CA6BC7FC07}" dt="2025-10-10T11:28:09.135" v="19" actId="47"/>
        <pc:sldMkLst>
          <pc:docMk/>
          <pc:sldMk cId="2267048446" sldId="339"/>
        </pc:sldMkLst>
      </pc:sldChg>
      <pc:sldChg chg="del">
        <pc:chgData name="sanskar choudhari" userId="b03a36227a7cfcc2" providerId="LiveId" clId="{896E3FDA-B444-4327-9BC6-04CA6BC7FC07}" dt="2025-10-10T11:28:10.022" v="20" actId="47"/>
        <pc:sldMkLst>
          <pc:docMk/>
          <pc:sldMk cId="2069909351" sldId="340"/>
        </pc:sldMkLst>
      </pc:sldChg>
      <pc:sldChg chg="del">
        <pc:chgData name="sanskar choudhari" userId="b03a36227a7cfcc2" providerId="LiveId" clId="{896E3FDA-B444-4327-9BC6-04CA6BC7FC07}" dt="2025-10-10T11:28:10.477" v="21" actId="47"/>
        <pc:sldMkLst>
          <pc:docMk/>
          <pc:sldMk cId="3984894603" sldId="342"/>
        </pc:sldMkLst>
      </pc:sldChg>
      <pc:sldChg chg="del">
        <pc:chgData name="sanskar choudhari" userId="b03a36227a7cfcc2" providerId="LiveId" clId="{896E3FDA-B444-4327-9BC6-04CA6BC7FC07}" dt="2025-10-10T11:28:11.481" v="22" actId="47"/>
        <pc:sldMkLst>
          <pc:docMk/>
          <pc:sldMk cId="2926121533" sldId="343"/>
        </pc:sldMkLst>
      </pc:sldChg>
      <pc:sldChg chg="del">
        <pc:chgData name="sanskar choudhari" userId="b03a36227a7cfcc2" providerId="LiveId" clId="{896E3FDA-B444-4327-9BC6-04CA6BC7FC07}" dt="2025-10-10T11:28:12.328" v="23" actId="47"/>
        <pc:sldMkLst>
          <pc:docMk/>
          <pc:sldMk cId="222692350" sldId="344"/>
        </pc:sldMkLst>
      </pc:sldChg>
      <pc:sldChg chg="del">
        <pc:chgData name="sanskar choudhari" userId="b03a36227a7cfcc2" providerId="LiveId" clId="{896E3FDA-B444-4327-9BC6-04CA6BC7FC07}" dt="2025-10-10T11:28:13.141" v="24" actId="47"/>
        <pc:sldMkLst>
          <pc:docMk/>
          <pc:sldMk cId="1016525949" sldId="345"/>
        </pc:sldMkLst>
      </pc:sldChg>
      <pc:sldChg chg="del">
        <pc:chgData name="sanskar choudhari" userId="b03a36227a7cfcc2" providerId="LiveId" clId="{896E3FDA-B444-4327-9BC6-04CA6BC7FC07}" dt="2025-10-10T11:28:14.719" v="26" actId="47"/>
        <pc:sldMkLst>
          <pc:docMk/>
          <pc:sldMk cId="1008558515" sldId="346"/>
        </pc:sldMkLst>
      </pc:sldChg>
      <pc:sldChg chg="del">
        <pc:chgData name="sanskar choudhari" userId="b03a36227a7cfcc2" providerId="LiveId" clId="{896E3FDA-B444-4327-9BC6-04CA6BC7FC07}" dt="2025-10-10T11:28:15.586" v="27" actId="47"/>
        <pc:sldMkLst>
          <pc:docMk/>
          <pc:sldMk cId="1241495694" sldId="347"/>
        </pc:sldMkLst>
      </pc:sldChg>
      <pc:sldChg chg="del">
        <pc:chgData name="sanskar choudhari" userId="b03a36227a7cfcc2" providerId="LiveId" clId="{896E3FDA-B444-4327-9BC6-04CA6BC7FC07}" dt="2025-10-10T11:28:19.143" v="28" actId="47"/>
        <pc:sldMkLst>
          <pc:docMk/>
          <pc:sldMk cId="3235926880" sldId="348"/>
        </pc:sldMkLst>
      </pc:sldChg>
      <pc:sldChg chg="del">
        <pc:chgData name="sanskar choudhari" userId="b03a36227a7cfcc2" providerId="LiveId" clId="{896E3FDA-B444-4327-9BC6-04CA6BC7FC07}" dt="2025-10-10T11:28:13.924" v="25" actId="47"/>
        <pc:sldMkLst>
          <pc:docMk/>
          <pc:sldMk cId="1004078253"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10/10/2025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10/10/2025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10/10/2025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10/10/2025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10/10/2025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10/10/2025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10/10/2025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9" name="Picture 8">
            <a:extLst>
              <a:ext uri="{FF2B5EF4-FFF2-40B4-BE49-F238E27FC236}">
                <a16:creationId xmlns:a16="http://schemas.microsoft.com/office/drawing/2014/main" id="{EF0A591C-6B7E-1460-E000-E685369C99E0}"/>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83235" y="462117"/>
            <a:ext cx="10225530" cy="681568"/>
          </a:xfrm>
        </p:spPr>
        <p:txBody>
          <a:bodyPr>
            <a:normAutofit/>
          </a:bodyPr>
          <a:lstStyle/>
          <a:p>
            <a:r>
              <a:rPr lang="en-US" sz="3000" dirty="0">
                <a:solidFill>
                  <a:schemeClr val="tx1"/>
                </a:solidFill>
              </a:rPr>
              <a:t>Team : 06</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83235" y="1348503"/>
            <a:ext cx="10225530" cy="1958568"/>
          </a:xfrm>
        </p:spPr>
        <p:txBody>
          <a:bodyPr>
            <a:normAutofit/>
          </a:bodyPr>
          <a:lstStyle/>
          <a:p>
            <a:r>
              <a:rPr lang="en-US" sz="5400" dirty="0">
                <a:solidFill>
                  <a:schemeClr val="tx1"/>
                </a:solidFill>
                <a:latin typeface="+mj-lt"/>
              </a:rPr>
              <a:t>Food brand understand customer trend</a:t>
            </a:r>
          </a:p>
        </p:txBody>
      </p:sp>
      <p:sp>
        <p:nvSpPr>
          <p:cNvPr id="10" name="TextBox 9">
            <a:extLst>
              <a:ext uri="{FF2B5EF4-FFF2-40B4-BE49-F238E27FC236}">
                <a16:creationId xmlns:a16="http://schemas.microsoft.com/office/drawing/2014/main" id="{C9F5C793-0DEF-A06B-59DB-C71FDD8CE009}"/>
              </a:ext>
            </a:extLst>
          </p:cNvPr>
          <p:cNvSpPr txBox="1"/>
          <p:nvPr/>
        </p:nvSpPr>
        <p:spPr>
          <a:xfrm>
            <a:off x="8514745" y="5990913"/>
            <a:ext cx="3559277" cy="646331"/>
          </a:xfrm>
          <a:prstGeom prst="rect">
            <a:avLst/>
          </a:prstGeom>
          <a:noFill/>
        </p:spPr>
        <p:txBody>
          <a:bodyPr wrap="square" rtlCol="0">
            <a:spAutoFit/>
          </a:bodyPr>
          <a:lstStyle/>
          <a:p>
            <a:r>
              <a:rPr lang="en-IN" dirty="0">
                <a:latin typeface="Montserrat ExtraBold" pitchFamily="2" charset="0"/>
                <a:cs typeface="Poppins Medium" panose="00000600000000000000" pitchFamily="2" charset="0"/>
              </a:rPr>
              <a:t>GUIDANCE BY : PAVITHRA KANNAN MAM</a:t>
            </a:r>
          </a:p>
        </p:txBody>
      </p:sp>
      <p:pic>
        <p:nvPicPr>
          <p:cNvPr id="14" name="Picture 13">
            <a:extLst>
              <a:ext uri="{FF2B5EF4-FFF2-40B4-BE49-F238E27FC236}">
                <a16:creationId xmlns:a16="http://schemas.microsoft.com/office/drawing/2014/main" id="{74363BE2-0634-0F2F-C38A-B6DFC33ECC96}"/>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rot="5400000">
            <a:off x="7837800" y="6034594"/>
            <a:ext cx="558967" cy="558967"/>
          </a:xfrm>
          <a:prstGeom prst="rect">
            <a:avLst/>
          </a:prstGeom>
        </p:spPr>
      </p:pic>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17CB8-9E2F-3624-7964-B0BC5F63DF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708EFD-579E-5CF0-C7C0-4AC68380F025}"/>
              </a:ext>
            </a:extLst>
          </p:cNvPr>
          <p:cNvSpPr/>
          <p:nvPr/>
        </p:nvSpPr>
        <p:spPr>
          <a:xfrm>
            <a:off x="0" y="1359824"/>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2" name="Title 1">
            <a:extLst>
              <a:ext uri="{FF2B5EF4-FFF2-40B4-BE49-F238E27FC236}">
                <a16:creationId xmlns:a16="http://schemas.microsoft.com/office/drawing/2014/main" id="{3EE8C049-69CF-D086-2A3D-D61C808492E9}"/>
              </a:ext>
            </a:extLst>
          </p:cNvPr>
          <p:cNvSpPr>
            <a:spLocks noGrp="1"/>
          </p:cNvSpPr>
          <p:nvPr>
            <p:ph type="title"/>
          </p:nvPr>
        </p:nvSpPr>
        <p:spPr>
          <a:xfrm>
            <a:off x="581192" y="729714"/>
            <a:ext cx="11029616" cy="541629"/>
          </a:xfrm>
        </p:spPr>
        <p:txBody>
          <a:bodyPr>
            <a:noAutofit/>
          </a:bodyPr>
          <a:lstStyle/>
          <a:p>
            <a:pPr algn="ctr"/>
            <a:r>
              <a:rPr lang="en-IN" dirty="0"/>
              <a:t>Hyper-Local Performance</a:t>
            </a:r>
            <a:endParaRPr lang="en-IN" b="1" dirty="0"/>
          </a:p>
        </p:txBody>
      </p:sp>
      <p:sp>
        <p:nvSpPr>
          <p:cNvPr id="8" name="TextBox 7">
            <a:extLst>
              <a:ext uri="{FF2B5EF4-FFF2-40B4-BE49-F238E27FC236}">
                <a16:creationId xmlns:a16="http://schemas.microsoft.com/office/drawing/2014/main" id="{0FCB6B98-03BC-AA86-6695-4C589780218B}"/>
              </a:ext>
            </a:extLst>
          </p:cNvPr>
          <p:cNvSpPr txBox="1"/>
          <p:nvPr/>
        </p:nvSpPr>
        <p:spPr>
          <a:xfrm>
            <a:off x="575004" y="2348567"/>
            <a:ext cx="11029618" cy="2585323"/>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Poppins Medium" panose="00000600000000000000" pitchFamily="2" charset="0"/>
                <a:cs typeface="Poppins Medium" panose="00000600000000000000" pitchFamily="2" charset="0"/>
              </a:rPr>
              <a:t>The national average hides crucial local differences. In Bangalore, the average rating is a strong 3.72, but in Mumbai, it drops to 3.57.</a:t>
            </a:r>
          </a:p>
          <a:p>
            <a:pPr marL="285750" indent="-285750">
              <a:buFont typeface="Wingdings" panose="05000000000000000000" pitchFamily="2" charset="2"/>
              <a:buChar char="Ø"/>
            </a:pPr>
            <a:r>
              <a:rPr lang="en-US" dirty="0">
                <a:latin typeface="Poppins Medium" panose="00000600000000000000" pitchFamily="2" charset="0"/>
                <a:cs typeface="Poppins Medium" panose="00000600000000000000" pitchFamily="2" charset="0"/>
              </a:rPr>
              <a:t>Bangalore : Avg. rating 3.72 (above national average).</a:t>
            </a:r>
          </a:p>
          <a:p>
            <a:pPr marL="285750" indent="-285750">
              <a:buFont typeface="Wingdings" panose="05000000000000000000" pitchFamily="2" charset="2"/>
              <a:buChar char="Ø"/>
            </a:pPr>
            <a:r>
              <a:rPr lang="en-IN" dirty="0">
                <a:latin typeface="Poppins Medium" panose="00000600000000000000" pitchFamily="2" charset="0"/>
                <a:cs typeface="Poppins Medium" panose="00000600000000000000" pitchFamily="2" charset="0"/>
              </a:rPr>
              <a:t>Mumbai: Avg. rating 3.57 (below national average).</a:t>
            </a:r>
          </a:p>
          <a:p>
            <a:pPr marL="285750" indent="-285750">
              <a:buFont typeface="Wingdings" panose="05000000000000000000" pitchFamily="2" charset="2"/>
              <a:buChar char="Ø"/>
            </a:pPr>
            <a:r>
              <a:rPr lang="en-IN" dirty="0">
                <a:latin typeface="Poppins Medium" panose="00000600000000000000" pitchFamily="2" charset="0"/>
                <a:cs typeface="Poppins Medium" panose="00000600000000000000" pitchFamily="2" charset="0"/>
              </a:rPr>
              <a:t>Different Tastes &amp; Problems: Highlight that the top-rated cuisines and the cuisines with the worst delivery times are completely different in each city.</a:t>
            </a:r>
          </a:p>
          <a:p>
            <a:endParaRPr lang="en-US" b="1" dirty="0">
              <a:latin typeface="Poppins Medium" panose="00000600000000000000" pitchFamily="2" charset="0"/>
              <a:cs typeface="Poppins Medium" panose="00000600000000000000" pitchFamily="2" charset="0"/>
            </a:endParaRPr>
          </a:p>
          <a:p>
            <a:r>
              <a:rPr lang="en-IN" b="1" dirty="0">
                <a:latin typeface="Poppins Medium" panose="00000600000000000000" pitchFamily="2" charset="0"/>
                <a:cs typeface="Poppins Medium" panose="00000600000000000000" pitchFamily="2" charset="0"/>
              </a:rPr>
              <a:t>Strategic Implication : </a:t>
            </a:r>
            <a:r>
              <a:rPr lang="en-US" dirty="0">
                <a:latin typeface="Poppins Medium" panose="00000600000000000000" pitchFamily="2" charset="0"/>
                <a:cs typeface="Poppins Medium" panose="00000600000000000000" pitchFamily="2" charset="0"/>
              </a:rPr>
              <a:t>One-size-fits-all approach fails; empower local managers with city-level insights.</a:t>
            </a:r>
          </a:p>
        </p:txBody>
      </p:sp>
      <p:sp>
        <p:nvSpPr>
          <p:cNvPr id="4" name="TextBox 3">
            <a:extLst>
              <a:ext uri="{FF2B5EF4-FFF2-40B4-BE49-F238E27FC236}">
                <a16:creationId xmlns:a16="http://schemas.microsoft.com/office/drawing/2014/main" id="{57EA1E4B-CEEB-2A30-DC3A-4F3224357513}"/>
              </a:ext>
            </a:extLst>
          </p:cNvPr>
          <p:cNvSpPr txBox="1"/>
          <p:nvPr/>
        </p:nvSpPr>
        <p:spPr>
          <a:xfrm>
            <a:off x="575004" y="1881132"/>
            <a:ext cx="11029618" cy="369332"/>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Key Insights :</a:t>
            </a:r>
            <a:endParaRPr lang="en-IN" dirty="0">
              <a:latin typeface="Poppins Medium" panose="00000600000000000000" pitchFamily="2" charset="0"/>
              <a:cs typeface="Poppins Medium" panose="00000600000000000000" pitchFamily="2" charset="0"/>
            </a:endParaRPr>
          </a:p>
        </p:txBody>
      </p:sp>
      <p:sp>
        <p:nvSpPr>
          <p:cNvPr id="15" name="TextBox 14">
            <a:extLst>
              <a:ext uri="{FF2B5EF4-FFF2-40B4-BE49-F238E27FC236}">
                <a16:creationId xmlns:a16="http://schemas.microsoft.com/office/drawing/2014/main" id="{BB305464-CD06-F7B3-F331-7D64F1B8CA8B}"/>
              </a:ext>
            </a:extLst>
          </p:cNvPr>
          <p:cNvSpPr txBox="1"/>
          <p:nvPr/>
        </p:nvSpPr>
        <p:spPr>
          <a:xfrm>
            <a:off x="3120683" y="1389766"/>
            <a:ext cx="5950634"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A Tale of Two Cities – Bangalore vs. Mumbai</a:t>
            </a:r>
            <a:endParaRPr lang="en-IN" sz="2000" dirty="0">
              <a:latin typeface="Poppins Medium" panose="00000600000000000000" pitchFamily="2" charset="0"/>
              <a:cs typeface="Poppins Medium" panose="00000600000000000000" pitchFamily="2" charset="0"/>
            </a:endParaRPr>
          </a:p>
        </p:txBody>
      </p:sp>
      <p:pic>
        <p:nvPicPr>
          <p:cNvPr id="19" name="Picture 18">
            <a:extLst>
              <a:ext uri="{FF2B5EF4-FFF2-40B4-BE49-F238E27FC236}">
                <a16:creationId xmlns:a16="http://schemas.microsoft.com/office/drawing/2014/main" id="{1E2089AA-F371-116D-EC23-5DAED2E5E3B6}"/>
              </a:ext>
            </a:extLst>
          </p:cNvPr>
          <p:cNvPicPr>
            <a:picLocks noChangeAspect="1"/>
          </p:cNvPicPr>
          <p:nvPr/>
        </p:nvPicPr>
        <p:blipFill>
          <a:blip r:embed="rId2"/>
          <a:stretch>
            <a:fillRect/>
          </a:stretch>
        </p:blipFill>
        <p:spPr>
          <a:xfrm>
            <a:off x="3517541" y="4832673"/>
            <a:ext cx="4194432" cy="1778167"/>
          </a:xfrm>
          <a:prstGeom prst="rect">
            <a:avLst/>
          </a:prstGeom>
        </p:spPr>
      </p:pic>
      <p:pic>
        <p:nvPicPr>
          <p:cNvPr id="21" name="Picture 20">
            <a:extLst>
              <a:ext uri="{FF2B5EF4-FFF2-40B4-BE49-F238E27FC236}">
                <a16:creationId xmlns:a16="http://schemas.microsoft.com/office/drawing/2014/main" id="{D95CB238-4DE7-6F49-3205-681152990C68}"/>
              </a:ext>
            </a:extLst>
          </p:cNvPr>
          <p:cNvPicPr>
            <a:picLocks noChangeAspect="1"/>
          </p:cNvPicPr>
          <p:nvPr/>
        </p:nvPicPr>
        <p:blipFill>
          <a:blip r:embed="rId3"/>
          <a:stretch>
            <a:fillRect/>
          </a:stretch>
        </p:blipFill>
        <p:spPr>
          <a:xfrm>
            <a:off x="7816367" y="4844510"/>
            <a:ext cx="4118305" cy="1778168"/>
          </a:xfrm>
          <a:prstGeom prst="rect">
            <a:avLst/>
          </a:prstGeom>
        </p:spPr>
      </p:pic>
      <p:pic>
        <p:nvPicPr>
          <p:cNvPr id="24" name="Picture 23">
            <a:extLst>
              <a:ext uri="{FF2B5EF4-FFF2-40B4-BE49-F238E27FC236}">
                <a16:creationId xmlns:a16="http://schemas.microsoft.com/office/drawing/2014/main" id="{8AF17060-F543-F72E-116B-6A6E375CD46F}"/>
              </a:ext>
            </a:extLst>
          </p:cNvPr>
          <p:cNvPicPr>
            <a:picLocks noChangeAspect="1"/>
          </p:cNvPicPr>
          <p:nvPr/>
        </p:nvPicPr>
        <p:blipFill>
          <a:blip r:embed="rId4"/>
          <a:stretch>
            <a:fillRect/>
          </a:stretch>
        </p:blipFill>
        <p:spPr>
          <a:xfrm>
            <a:off x="3120683" y="742712"/>
            <a:ext cx="533740" cy="533740"/>
          </a:xfrm>
          <a:prstGeom prst="rect">
            <a:avLst/>
          </a:prstGeom>
        </p:spPr>
      </p:pic>
    </p:spTree>
    <p:extLst>
      <p:ext uri="{BB962C8B-B14F-4D97-AF65-F5344CB8AC3E}">
        <p14:creationId xmlns:p14="http://schemas.microsoft.com/office/powerpoint/2010/main" val="299030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499CE-F16E-7A9A-D337-9B3C4F39E75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CB25B94-39A5-2D9E-0F67-44EFBCBF3D14}"/>
              </a:ext>
            </a:extLst>
          </p:cNvPr>
          <p:cNvSpPr/>
          <p:nvPr/>
        </p:nvSpPr>
        <p:spPr>
          <a:xfrm>
            <a:off x="-6187" y="1393418"/>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2" name="Title 1">
            <a:extLst>
              <a:ext uri="{FF2B5EF4-FFF2-40B4-BE49-F238E27FC236}">
                <a16:creationId xmlns:a16="http://schemas.microsoft.com/office/drawing/2014/main" id="{8E0A659D-126B-5387-7E26-F191A4C01797}"/>
              </a:ext>
            </a:extLst>
          </p:cNvPr>
          <p:cNvSpPr>
            <a:spLocks noGrp="1"/>
          </p:cNvSpPr>
          <p:nvPr>
            <p:ph type="title"/>
          </p:nvPr>
        </p:nvSpPr>
        <p:spPr>
          <a:xfrm>
            <a:off x="581191" y="729714"/>
            <a:ext cx="11029616" cy="541629"/>
          </a:xfrm>
        </p:spPr>
        <p:txBody>
          <a:bodyPr>
            <a:noAutofit/>
          </a:bodyPr>
          <a:lstStyle/>
          <a:p>
            <a:pPr algn="ctr"/>
            <a:r>
              <a:rPr lang="en-IN" dirty="0"/>
              <a:t>Strategic Recommendations</a:t>
            </a:r>
            <a:endParaRPr lang="en-IN" b="1" dirty="0"/>
          </a:p>
        </p:txBody>
      </p:sp>
      <p:sp>
        <p:nvSpPr>
          <p:cNvPr id="8" name="TextBox 7">
            <a:extLst>
              <a:ext uri="{FF2B5EF4-FFF2-40B4-BE49-F238E27FC236}">
                <a16:creationId xmlns:a16="http://schemas.microsoft.com/office/drawing/2014/main" id="{877CC19C-EB15-47A2-D021-68E63EEBA865}"/>
              </a:ext>
            </a:extLst>
          </p:cNvPr>
          <p:cNvSpPr txBox="1"/>
          <p:nvPr/>
        </p:nvSpPr>
        <p:spPr>
          <a:xfrm>
            <a:off x="575004" y="2846407"/>
            <a:ext cx="11029618" cy="3139321"/>
          </a:xfrm>
          <a:prstGeom prst="rect">
            <a:avLst/>
          </a:prstGeom>
          <a:noFill/>
        </p:spPr>
        <p:txBody>
          <a:bodyPr wrap="square" rtlCol="0">
            <a:spAutoFit/>
          </a:bodyPr>
          <a:lstStyle/>
          <a:p>
            <a:pPr marL="285750" indent="-285750">
              <a:buFont typeface="Wingdings" panose="05000000000000000000" pitchFamily="2" charset="2"/>
              <a:buChar char="Ø"/>
            </a:pPr>
            <a:r>
              <a:rPr lang="en-IN" b="1" dirty="0">
                <a:latin typeface="Poppins Medium" panose="00000600000000000000" pitchFamily="2" charset="0"/>
                <a:cs typeface="Poppins Medium" panose="00000600000000000000" pitchFamily="2" charset="0"/>
              </a:rPr>
              <a:t>Launch a Quality Pilot Program : </a:t>
            </a:r>
            <a:r>
              <a:rPr lang="en-IN" dirty="0">
                <a:latin typeface="Poppins Medium" panose="00000600000000000000" pitchFamily="2" charset="0"/>
                <a:cs typeface="Poppins Medium" panose="00000600000000000000" pitchFamily="2" charset="0"/>
              </a:rPr>
              <a:t>Based on the satisfaction-popularity gap, I recommend we launch a pilot program with our top 20% highest-volume Chinese and Indian partners to co-develop higher-quality menu options.</a:t>
            </a:r>
          </a:p>
          <a:p>
            <a:endParaRPr lang="en-IN"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IN" b="1" dirty="0">
                <a:latin typeface="Poppins Medium" panose="00000600000000000000" pitchFamily="2" charset="0"/>
                <a:cs typeface="Poppins Medium" panose="00000600000000000000" pitchFamily="2" charset="0"/>
              </a:rPr>
              <a:t>Conduct a Logistical Review : </a:t>
            </a:r>
            <a:r>
              <a:rPr lang="en-IN" dirty="0">
                <a:latin typeface="Poppins Medium" panose="00000600000000000000" pitchFamily="2" charset="0"/>
                <a:cs typeface="Poppins Medium" panose="00000600000000000000" pitchFamily="2" charset="0"/>
              </a:rPr>
              <a:t>To address the delivery bottleneck, I recommend a logistical review of the three cuisines with the longest delivery times to identify and resolve root causes.</a:t>
            </a:r>
          </a:p>
          <a:p>
            <a:endParaRPr lang="en-IN"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IN" b="1" dirty="0">
                <a:latin typeface="Poppins Medium" panose="00000600000000000000" pitchFamily="2" charset="0"/>
                <a:cs typeface="Poppins Medium" panose="00000600000000000000" pitchFamily="2" charset="0"/>
              </a:rPr>
              <a:t>Empower Regional Managers : </a:t>
            </a:r>
            <a:r>
              <a:rPr lang="en-IN" dirty="0">
                <a:latin typeface="Poppins Medium" panose="00000600000000000000" pitchFamily="2" charset="0"/>
                <a:cs typeface="Poppins Medium" panose="00000600000000000000" pitchFamily="2" charset="0"/>
              </a:rPr>
              <a:t>Roll out this interactive dashboard, starting with the Bangalore and Mumbai city managers, to enable data-driven decision-making at the local level.</a:t>
            </a:r>
          </a:p>
        </p:txBody>
      </p:sp>
      <p:sp>
        <p:nvSpPr>
          <p:cNvPr id="4" name="TextBox 3">
            <a:extLst>
              <a:ext uri="{FF2B5EF4-FFF2-40B4-BE49-F238E27FC236}">
                <a16:creationId xmlns:a16="http://schemas.microsoft.com/office/drawing/2014/main" id="{A358AEFB-0810-475C-2659-D2BDC1A0B7C9}"/>
              </a:ext>
            </a:extLst>
          </p:cNvPr>
          <p:cNvSpPr txBox="1"/>
          <p:nvPr/>
        </p:nvSpPr>
        <p:spPr>
          <a:xfrm>
            <a:off x="575004" y="2160312"/>
            <a:ext cx="11029618" cy="369332"/>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Actionable Recommendations :</a:t>
            </a:r>
          </a:p>
        </p:txBody>
      </p:sp>
      <p:sp>
        <p:nvSpPr>
          <p:cNvPr id="15" name="TextBox 14">
            <a:extLst>
              <a:ext uri="{FF2B5EF4-FFF2-40B4-BE49-F238E27FC236}">
                <a16:creationId xmlns:a16="http://schemas.microsoft.com/office/drawing/2014/main" id="{E3637619-4BC3-8838-0014-2F19EC38EACA}"/>
              </a:ext>
            </a:extLst>
          </p:cNvPr>
          <p:cNvSpPr txBox="1"/>
          <p:nvPr/>
        </p:nvSpPr>
        <p:spPr>
          <a:xfrm>
            <a:off x="3114496" y="1419577"/>
            <a:ext cx="5950634" cy="400110"/>
          </a:xfrm>
          <a:prstGeom prst="rect">
            <a:avLst/>
          </a:prstGeom>
          <a:noFill/>
        </p:spPr>
        <p:txBody>
          <a:bodyPr wrap="square" rtlCol="0">
            <a:spAutoFit/>
          </a:bodyPr>
          <a:lstStyle/>
          <a:p>
            <a:pPr algn="ctr"/>
            <a:r>
              <a:rPr lang="en-IN" sz="2000" b="1" dirty="0">
                <a:latin typeface="Poppins Medium" panose="00000600000000000000" pitchFamily="2" charset="0"/>
                <a:cs typeface="Poppins Medium" panose="00000600000000000000" pitchFamily="2" charset="0"/>
              </a:rPr>
              <a:t>Recommendations &amp; Next Steps</a:t>
            </a:r>
          </a:p>
        </p:txBody>
      </p:sp>
      <p:pic>
        <p:nvPicPr>
          <p:cNvPr id="6" name="Picture 5">
            <a:extLst>
              <a:ext uri="{FF2B5EF4-FFF2-40B4-BE49-F238E27FC236}">
                <a16:creationId xmlns:a16="http://schemas.microsoft.com/office/drawing/2014/main" id="{0347C9E4-AC4E-707F-CF25-1BE85B93C287}"/>
              </a:ext>
            </a:extLst>
          </p:cNvPr>
          <p:cNvPicPr>
            <a:picLocks noChangeAspect="1"/>
          </p:cNvPicPr>
          <p:nvPr/>
        </p:nvPicPr>
        <p:blipFill>
          <a:blip r:embed="rId2"/>
          <a:stretch>
            <a:fillRect/>
          </a:stretch>
        </p:blipFill>
        <p:spPr>
          <a:xfrm>
            <a:off x="2799688" y="702765"/>
            <a:ext cx="629615" cy="629615"/>
          </a:xfrm>
          <a:prstGeom prst="rect">
            <a:avLst/>
          </a:prstGeom>
        </p:spPr>
      </p:pic>
    </p:spTree>
    <p:extLst>
      <p:ext uri="{BB962C8B-B14F-4D97-AF65-F5344CB8AC3E}">
        <p14:creationId xmlns:p14="http://schemas.microsoft.com/office/powerpoint/2010/main" val="3530698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D8D4-43D3-3EC8-2755-934617FBC2A8}"/>
              </a:ext>
            </a:extLst>
          </p:cNvPr>
          <p:cNvSpPr>
            <a:spLocks noGrp="1"/>
          </p:cNvSpPr>
          <p:nvPr>
            <p:ph type="title"/>
          </p:nvPr>
        </p:nvSpPr>
        <p:spPr>
          <a:xfrm>
            <a:off x="581192" y="1091116"/>
            <a:ext cx="11029616" cy="636442"/>
          </a:xfrm>
        </p:spPr>
        <p:txBody>
          <a:bodyPr>
            <a:noAutofit/>
          </a:bodyPr>
          <a:lstStyle/>
          <a:p>
            <a:pPr algn="ctr"/>
            <a:r>
              <a:rPr lang="en-IN" sz="4000" dirty="0"/>
              <a:t>Thank you</a:t>
            </a:r>
          </a:p>
        </p:txBody>
      </p:sp>
      <p:sp>
        <p:nvSpPr>
          <p:cNvPr id="3" name="Rectangle 2">
            <a:extLst>
              <a:ext uri="{FF2B5EF4-FFF2-40B4-BE49-F238E27FC236}">
                <a16:creationId xmlns:a16="http://schemas.microsoft.com/office/drawing/2014/main" id="{E591D2AD-F753-AB7F-E58E-29ACFAF0DBD3}"/>
              </a:ext>
            </a:extLst>
          </p:cNvPr>
          <p:cNvSpPr/>
          <p:nvPr/>
        </p:nvSpPr>
        <p:spPr>
          <a:xfrm>
            <a:off x="0" y="578115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Poppins Medium" panose="00000600000000000000" pitchFamily="2" charset="0"/>
                <a:cs typeface="Poppins Medium" panose="00000600000000000000" pitchFamily="2" charset="0"/>
              </a:rPr>
              <a:t>Thank you for your time and attention!</a:t>
            </a: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5C0A8CD9-93B3-478A-0D66-69FD11CE2E0A}"/>
              </a:ext>
            </a:extLst>
          </p:cNvPr>
          <p:cNvSpPr txBox="1"/>
          <p:nvPr/>
        </p:nvSpPr>
        <p:spPr>
          <a:xfrm>
            <a:off x="581192" y="2644170"/>
            <a:ext cx="11029616" cy="1569660"/>
          </a:xfrm>
          <a:prstGeom prst="rect">
            <a:avLst/>
          </a:prstGeom>
          <a:noFill/>
        </p:spPr>
        <p:txBody>
          <a:bodyPr wrap="square" rtlCol="0">
            <a:spAutoFit/>
          </a:bodyPr>
          <a:lstStyle/>
          <a:p>
            <a:pPr algn="ctr"/>
            <a:r>
              <a:rPr lang="en-US" sz="2400" dirty="0">
                <a:latin typeface="Poppins Medium" panose="00000600000000000000" pitchFamily="2" charset="0"/>
                <a:cs typeface="Poppins Medium" panose="00000600000000000000" pitchFamily="2" charset="0"/>
              </a:rPr>
              <a:t>We appreciate the opportunity to present our project on Customer Sentiment &amp; Food Trend Analysis.</a:t>
            </a:r>
            <a:br>
              <a:rPr lang="en-US" sz="2400" dirty="0">
                <a:latin typeface="Poppins Medium" panose="00000600000000000000" pitchFamily="2" charset="0"/>
                <a:cs typeface="Poppins Medium" panose="00000600000000000000" pitchFamily="2" charset="0"/>
              </a:rPr>
            </a:br>
            <a:r>
              <a:rPr lang="en-US" sz="2400" dirty="0">
                <a:latin typeface="Poppins Medium" panose="00000600000000000000" pitchFamily="2" charset="0"/>
                <a:cs typeface="Poppins Medium" panose="00000600000000000000" pitchFamily="2" charset="0"/>
              </a:rPr>
              <a:t>Your feedback and suggestions will help us improve and take this work further.</a:t>
            </a:r>
            <a:endParaRPr lang="en-IN" sz="2400" dirty="0">
              <a:latin typeface="Poppins Medium" panose="00000600000000000000" pitchFamily="2" charset="0"/>
              <a:cs typeface="Poppins Medium" panose="00000600000000000000" pitchFamily="2" charset="0"/>
            </a:endParaRPr>
          </a:p>
        </p:txBody>
      </p:sp>
      <p:pic>
        <p:nvPicPr>
          <p:cNvPr id="8" name="Picture 7">
            <a:extLst>
              <a:ext uri="{FF2B5EF4-FFF2-40B4-BE49-F238E27FC236}">
                <a16:creationId xmlns:a16="http://schemas.microsoft.com/office/drawing/2014/main" id="{266AB747-62CB-3037-05A8-2F09435D9ED4}"/>
              </a:ext>
            </a:extLst>
          </p:cNvPr>
          <p:cNvPicPr>
            <a:picLocks noChangeAspect="1"/>
          </p:cNvPicPr>
          <p:nvPr/>
        </p:nvPicPr>
        <p:blipFill>
          <a:blip r:embed="rId2"/>
          <a:stretch>
            <a:fillRect/>
          </a:stretch>
        </p:blipFill>
        <p:spPr>
          <a:xfrm>
            <a:off x="450636" y="622360"/>
            <a:ext cx="321535" cy="321535"/>
          </a:xfrm>
          <a:prstGeom prst="rect">
            <a:avLst/>
          </a:prstGeom>
        </p:spPr>
      </p:pic>
      <p:sp>
        <p:nvSpPr>
          <p:cNvPr id="9" name="Title 1">
            <a:extLst>
              <a:ext uri="{FF2B5EF4-FFF2-40B4-BE49-F238E27FC236}">
                <a16:creationId xmlns:a16="http://schemas.microsoft.com/office/drawing/2014/main" id="{610EA478-B5CB-91F0-1A52-E942703F6975}"/>
              </a:ext>
            </a:extLst>
          </p:cNvPr>
          <p:cNvSpPr txBox="1">
            <a:spLocks/>
          </p:cNvSpPr>
          <p:nvPr/>
        </p:nvSpPr>
        <p:spPr>
          <a:xfrm>
            <a:off x="772171" y="669380"/>
            <a:ext cx="1227950" cy="274514"/>
          </a:xfrm>
          <a:prstGeom prst="rect">
            <a:avLst/>
          </a:prstGeom>
        </p:spPr>
        <p:txBody>
          <a:bodyPr vert="horz" lIns="91440" tIns="45720" rIns="91440" bIns="45720" rtlCol="0" anchor="b">
            <a:normAutofit fontScale="475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Team : 06</a:t>
            </a:r>
          </a:p>
        </p:txBody>
      </p:sp>
      <p:pic>
        <p:nvPicPr>
          <p:cNvPr id="6" name="Picture 5">
            <a:extLst>
              <a:ext uri="{FF2B5EF4-FFF2-40B4-BE49-F238E27FC236}">
                <a16:creationId xmlns:a16="http://schemas.microsoft.com/office/drawing/2014/main" id="{19D655D2-999D-D95D-53A9-E6C6A27A9CCB}"/>
              </a:ext>
            </a:extLst>
          </p:cNvPr>
          <p:cNvPicPr>
            <a:picLocks noChangeAspect="1"/>
          </p:cNvPicPr>
          <p:nvPr/>
        </p:nvPicPr>
        <p:blipFill>
          <a:blip r:embed="rId3"/>
          <a:stretch>
            <a:fillRect/>
          </a:stretch>
        </p:blipFill>
        <p:spPr>
          <a:xfrm>
            <a:off x="1114681" y="5578389"/>
            <a:ext cx="1269841" cy="1269841"/>
          </a:xfrm>
          <a:prstGeom prst="rect">
            <a:avLst/>
          </a:prstGeom>
        </p:spPr>
      </p:pic>
    </p:spTree>
    <p:extLst>
      <p:ext uri="{BB962C8B-B14F-4D97-AF65-F5344CB8AC3E}">
        <p14:creationId xmlns:p14="http://schemas.microsoft.com/office/powerpoint/2010/main" val="380697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692F-3395-A33E-9793-5EAAAEFB3836}"/>
              </a:ext>
            </a:extLst>
          </p:cNvPr>
          <p:cNvSpPr>
            <a:spLocks noGrp="1"/>
          </p:cNvSpPr>
          <p:nvPr>
            <p:ph type="title"/>
          </p:nvPr>
        </p:nvSpPr>
        <p:spPr>
          <a:xfrm>
            <a:off x="457907" y="707922"/>
            <a:ext cx="11029616" cy="737786"/>
          </a:xfrm>
        </p:spPr>
        <p:txBody>
          <a:bodyPr>
            <a:normAutofit/>
          </a:bodyPr>
          <a:lstStyle/>
          <a:p>
            <a:pPr algn="ctr"/>
            <a:r>
              <a:rPr lang="en-IN" sz="4000" dirty="0"/>
              <a:t>Team Members</a:t>
            </a:r>
          </a:p>
        </p:txBody>
      </p:sp>
      <p:pic>
        <p:nvPicPr>
          <p:cNvPr id="10" name="Picture 9">
            <a:extLst>
              <a:ext uri="{FF2B5EF4-FFF2-40B4-BE49-F238E27FC236}">
                <a16:creationId xmlns:a16="http://schemas.microsoft.com/office/drawing/2014/main" id="{63548AE5-12B7-A1FD-6079-75F40226E601}"/>
              </a:ext>
            </a:extLst>
          </p:cNvPr>
          <p:cNvPicPr>
            <a:picLocks noChangeAspect="1"/>
          </p:cNvPicPr>
          <p:nvPr/>
        </p:nvPicPr>
        <p:blipFill>
          <a:blip r:embed="rId2"/>
          <a:stretch>
            <a:fillRect/>
          </a:stretch>
        </p:blipFill>
        <p:spPr>
          <a:xfrm>
            <a:off x="1057676" y="1930458"/>
            <a:ext cx="810072" cy="810072"/>
          </a:xfrm>
          <a:prstGeom prst="rect">
            <a:avLst/>
          </a:prstGeom>
        </p:spPr>
      </p:pic>
      <p:sp>
        <p:nvSpPr>
          <p:cNvPr id="11" name="TextBox 10">
            <a:extLst>
              <a:ext uri="{FF2B5EF4-FFF2-40B4-BE49-F238E27FC236}">
                <a16:creationId xmlns:a16="http://schemas.microsoft.com/office/drawing/2014/main" id="{6F505AE1-7C90-52B6-C795-EDD03516CD6C}"/>
              </a:ext>
            </a:extLst>
          </p:cNvPr>
          <p:cNvSpPr txBox="1"/>
          <p:nvPr/>
        </p:nvSpPr>
        <p:spPr>
          <a:xfrm>
            <a:off x="2349910" y="2073884"/>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JAGRUTI DESALE</a:t>
            </a:r>
          </a:p>
        </p:txBody>
      </p:sp>
      <p:pic>
        <p:nvPicPr>
          <p:cNvPr id="13" name="Picture 12">
            <a:extLst>
              <a:ext uri="{FF2B5EF4-FFF2-40B4-BE49-F238E27FC236}">
                <a16:creationId xmlns:a16="http://schemas.microsoft.com/office/drawing/2014/main" id="{31A90B7A-B356-D084-608D-318A3F9884E1}"/>
              </a:ext>
            </a:extLst>
          </p:cNvPr>
          <p:cNvPicPr>
            <a:picLocks noChangeAspect="1"/>
          </p:cNvPicPr>
          <p:nvPr/>
        </p:nvPicPr>
        <p:blipFill>
          <a:blip r:embed="rId3"/>
          <a:stretch>
            <a:fillRect/>
          </a:stretch>
        </p:blipFill>
        <p:spPr>
          <a:xfrm>
            <a:off x="1057675" y="3225280"/>
            <a:ext cx="810073" cy="810073"/>
          </a:xfrm>
          <a:prstGeom prst="rect">
            <a:avLst/>
          </a:prstGeom>
        </p:spPr>
      </p:pic>
      <p:sp>
        <p:nvSpPr>
          <p:cNvPr id="14" name="TextBox 13">
            <a:extLst>
              <a:ext uri="{FF2B5EF4-FFF2-40B4-BE49-F238E27FC236}">
                <a16:creationId xmlns:a16="http://schemas.microsoft.com/office/drawing/2014/main" id="{C454C8CE-EA9A-7324-00BF-0970F8F50703}"/>
              </a:ext>
            </a:extLst>
          </p:cNvPr>
          <p:cNvSpPr txBox="1"/>
          <p:nvPr/>
        </p:nvSpPr>
        <p:spPr>
          <a:xfrm>
            <a:off x="2349910" y="3368706"/>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SANSKAR CHOUDHARI</a:t>
            </a:r>
          </a:p>
        </p:txBody>
      </p:sp>
      <p:pic>
        <p:nvPicPr>
          <p:cNvPr id="16" name="Picture 15">
            <a:extLst>
              <a:ext uri="{FF2B5EF4-FFF2-40B4-BE49-F238E27FC236}">
                <a16:creationId xmlns:a16="http://schemas.microsoft.com/office/drawing/2014/main" id="{90D499ED-D38D-0A62-D4E9-6D623EA76C9B}"/>
              </a:ext>
            </a:extLst>
          </p:cNvPr>
          <p:cNvPicPr>
            <a:picLocks noChangeAspect="1"/>
          </p:cNvPicPr>
          <p:nvPr/>
        </p:nvPicPr>
        <p:blipFill>
          <a:blip r:embed="rId4"/>
          <a:stretch>
            <a:fillRect/>
          </a:stretch>
        </p:blipFill>
        <p:spPr>
          <a:xfrm>
            <a:off x="1057675" y="4520102"/>
            <a:ext cx="810072" cy="810072"/>
          </a:xfrm>
          <a:prstGeom prst="rect">
            <a:avLst/>
          </a:prstGeom>
        </p:spPr>
      </p:pic>
      <p:sp>
        <p:nvSpPr>
          <p:cNvPr id="17" name="TextBox 16">
            <a:extLst>
              <a:ext uri="{FF2B5EF4-FFF2-40B4-BE49-F238E27FC236}">
                <a16:creationId xmlns:a16="http://schemas.microsoft.com/office/drawing/2014/main" id="{47EA1216-729E-A705-F72A-4EBFE1DD545F}"/>
              </a:ext>
            </a:extLst>
          </p:cNvPr>
          <p:cNvSpPr txBox="1"/>
          <p:nvPr/>
        </p:nvSpPr>
        <p:spPr>
          <a:xfrm>
            <a:off x="2349910" y="4663528"/>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ADITYA SINGH</a:t>
            </a:r>
          </a:p>
        </p:txBody>
      </p:sp>
      <p:pic>
        <p:nvPicPr>
          <p:cNvPr id="18" name="Picture 17">
            <a:extLst>
              <a:ext uri="{FF2B5EF4-FFF2-40B4-BE49-F238E27FC236}">
                <a16:creationId xmlns:a16="http://schemas.microsoft.com/office/drawing/2014/main" id="{9FFC7827-27FA-E782-2B29-C7A931A3ABEE}"/>
              </a:ext>
            </a:extLst>
          </p:cNvPr>
          <p:cNvPicPr>
            <a:picLocks noChangeAspect="1"/>
          </p:cNvPicPr>
          <p:nvPr/>
        </p:nvPicPr>
        <p:blipFill>
          <a:blip r:embed="rId5"/>
          <a:stretch>
            <a:fillRect/>
          </a:stretch>
        </p:blipFill>
        <p:spPr>
          <a:xfrm>
            <a:off x="6664698" y="1645330"/>
            <a:ext cx="5212670" cy="5212670"/>
          </a:xfrm>
          <a:prstGeom prst="rect">
            <a:avLst/>
          </a:prstGeom>
        </p:spPr>
      </p:pic>
    </p:spTree>
    <p:extLst>
      <p:ext uri="{BB962C8B-B14F-4D97-AF65-F5344CB8AC3E}">
        <p14:creationId xmlns:p14="http://schemas.microsoft.com/office/powerpoint/2010/main" val="3235630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949867"/>
            <a:ext cx="11029616" cy="602850"/>
          </a:xfrm>
        </p:spPr>
        <p:txBody>
          <a:bodyPr>
            <a:noAutofit/>
          </a:bodyPr>
          <a:lstStyle/>
          <a:p>
            <a:pPr algn="ctr"/>
            <a:r>
              <a:rPr lang="en-US" sz="4000" dirty="0"/>
              <a:t>Project Introduction</a:t>
            </a:r>
          </a:p>
        </p:txBody>
      </p:sp>
      <p:sp>
        <p:nvSpPr>
          <p:cNvPr id="6" name="TextBox 5">
            <a:extLst>
              <a:ext uri="{FF2B5EF4-FFF2-40B4-BE49-F238E27FC236}">
                <a16:creationId xmlns:a16="http://schemas.microsoft.com/office/drawing/2014/main" id="{BE9A4045-75E3-F926-4B16-B5C40BB2A66C}"/>
              </a:ext>
            </a:extLst>
          </p:cNvPr>
          <p:cNvSpPr txBox="1"/>
          <p:nvPr/>
        </p:nvSpPr>
        <p:spPr>
          <a:xfrm>
            <a:off x="581192" y="2064775"/>
            <a:ext cx="11029616"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Poppins Medium" panose="00000600000000000000" pitchFamily="2" charset="0"/>
                <a:cs typeface="Poppins Medium" panose="00000600000000000000" pitchFamily="2" charset="0"/>
              </a:rPr>
              <a:t>Food delivery platforms like Swiggy and Zomato generate huge volumes of customer feedback in the form of ratings, reviews, and order data. This feedback contains valuable insights about customer preferences, satisfaction levels, and product performance. However, businesses often fail to leverage this raw data effectively due to its unstructured nature.</a:t>
            </a:r>
            <a:endParaRPr lang="en-IN" sz="2000" dirty="0">
              <a:latin typeface="Poppins Medium" panose="00000600000000000000" pitchFamily="2" charset="0"/>
              <a:cs typeface="Poppins Medium" panose="00000600000000000000" pitchFamily="2" charset="0"/>
            </a:endParaRPr>
          </a:p>
        </p:txBody>
      </p:sp>
      <p:sp>
        <p:nvSpPr>
          <p:cNvPr id="7" name="TextBox 6">
            <a:extLst>
              <a:ext uri="{FF2B5EF4-FFF2-40B4-BE49-F238E27FC236}">
                <a16:creationId xmlns:a16="http://schemas.microsoft.com/office/drawing/2014/main" id="{4FB2BBCE-96E4-E9B0-259B-F926DB5BF0C2}"/>
              </a:ext>
            </a:extLst>
          </p:cNvPr>
          <p:cNvSpPr txBox="1"/>
          <p:nvPr/>
        </p:nvSpPr>
        <p:spPr>
          <a:xfrm>
            <a:off x="581192" y="4117258"/>
            <a:ext cx="11029616"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Poppins Medium" panose="00000600000000000000" pitchFamily="2" charset="0"/>
                <a:cs typeface="Poppins Medium" panose="00000600000000000000" pitchFamily="2" charset="0"/>
              </a:rPr>
              <a:t>Our project aims to analyze customer feedback using Power BI to transform ratings into meaningful insights. We classified customer feedback into Positive, Average, and Negative sentiments, enabling a deeper understanding of customer experiences.</a:t>
            </a:r>
            <a:endParaRPr lang="en-IN" sz="2000" dirty="0">
              <a:latin typeface="Poppins Medium" panose="00000600000000000000" pitchFamily="2" charset="0"/>
              <a:cs typeface="Poppins Medium" panose="00000600000000000000" pitchFamily="2" charset="0"/>
            </a:endParaRPr>
          </a:p>
        </p:txBody>
      </p:sp>
      <p:pic>
        <p:nvPicPr>
          <p:cNvPr id="4" name="Picture 3">
            <a:extLst>
              <a:ext uri="{FF2B5EF4-FFF2-40B4-BE49-F238E27FC236}">
                <a16:creationId xmlns:a16="http://schemas.microsoft.com/office/drawing/2014/main" id="{B854A533-B6CB-8119-604A-F95A7782EB1B}"/>
              </a:ext>
            </a:extLst>
          </p:cNvPr>
          <p:cNvPicPr>
            <a:picLocks noChangeAspect="1"/>
          </p:cNvPicPr>
          <p:nvPr/>
        </p:nvPicPr>
        <p:blipFill>
          <a:blip r:embed="rId4"/>
          <a:stretch>
            <a:fillRect/>
          </a:stretch>
        </p:blipFill>
        <p:spPr>
          <a:xfrm>
            <a:off x="7669422" y="5299447"/>
            <a:ext cx="1558553" cy="1558553"/>
          </a:xfrm>
          <a:prstGeom prst="rect">
            <a:avLst/>
          </a:prstGeom>
        </p:spPr>
      </p:pic>
    </p:spTree>
    <p:extLst>
      <p:ext uri="{BB962C8B-B14F-4D97-AF65-F5344CB8AC3E}">
        <p14:creationId xmlns:p14="http://schemas.microsoft.com/office/powerpoint/2010/main" val="2633271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D381-411E-C901-65D4-87B97589ACAE}"/>
              </a:ext>
            </a:extLst>
          </p:cNvPr>
          <p:cNvSpPr>
            <a:spLocks noGrp="1"/>
          </p:cNvSpPr>
          <p:nvPr>
            <p:ph type="title"/>
          </p:nvPr>
        </p:nvSpPr>
        <p:spPr>
          <a:xfrm>
            <a:off x="581191" y="882650"/>
            <a:ext cx="11029616" cy="534024"/>
          </a:xfrm>
        </p:spPr>
        <p:txBody>
          <a:bodyPr>
            <a:noAutofit/>
          </a:bodyPr>
          <a:lstStyle/>
          <a:p>
            <a:pPr algn="ctr"/>
            <a:r>
              <a:rPr lang="en-IN" sz="4000" dirty="0"/>
              <a:t>Project Overview</a:t>
            </a:r>
          </a:p>
        </p:txBody>
      </p:sp>
      <p:sp>
        <p:nvSpPr>
          <p:cNvPr id="5" name="Rectangle 2">
            <a:extLst>
              <a:ext uri="{FF2B5EF4-FFF2-40B4-BE49-F238E27FC236}">
                <a16:creationId xmlns:a16="http://schemas.microsoft.com/office/drawing/2014/main" id="{227E5C0B-D258-A5FA-766F-B74FE1F04839}"/>
              </a:ext>
            </a:extLst>
          </p:cNvPr>
          <p:cNvSpPr>
            <a:spLocks noGrp="1" noChangeArrowheads="1"/>
          </p:cNvSpPr>
          <p:nvPr>
            <p:ph idx="1"/>
          </p:nvPr>
        </p:nvSpPr>
        <p:spPr bwMode="auto">
          <a:xfrm>
            <a:off x="648995" y="1571508"/>
            <a:ext cx="10894008" cy="185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Focus on analyzing customer behavior toward food brands using collected data.</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Utilized Power BI for visualization and analysis.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Identified seasonal trends, demand patterns, and brand performance.</a:t>
            </a:r>
          </a:p>
        </p:txBody>
      </p:sp>
      <p:sp>
        <p:nvSpPr>
          <p:cNvPr id="6" name="Title 1">
            <a:extLst>
              <a:ext uri="{FF2B5EF4-FFF2-40B4-BE49-F238E27FC236}">
                <a16:creationId xmlns:a16="http://schemas.microsoft.com/office/drawing/2014/main" id="{64F20D61-8553-33A2-B237-27BCE2E26BF1}"/>
              </a:ext>
            </a:extLst>
          </p:cNvPr>
          <p:cNvSpPr txBox="1">
            <a:spLocks/>
          </p:cNvSpPr>
          <p:nvPr/>
        </p:nvSpPr>
        <p:spPr>
          <a:xfrm>
            <a:off x="581191" y="4100051"/>
            <a:ext cx="11029616" cy="534024"/>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000" dirty="0"/>
              <a:t>outcome</a:t>
            </a:r>
          </a:p>
        </p:txBody>
      </p:sp>
      <p:sp>
        <p:nvSpPr>
          <p:cNvPr id="8" name="Rectangle 7">
            <a:extLst>
              <a:ext uri="{FF2B5EF4-FFF2-40B4-BE49-F238E27FC236}">
                <a16:creationId xmlns:a16="http://schemas.microsoft.com/office/drawing/2014/main" id="{06AD0DCB-8247-01FE-A609-30FABCD96A43}"/>
              </a:ext>
            </a:extLst>
          </p:cNvPr>
          <p:cNvSpPr/>
          <p:nvPr/>
        </p:nvSpPr>
        <p:spPr>
          <a:xfrm>
            <a:off x="0" y="497502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B9DE867B-B988-A67B-D3FA-BD4AC6F7EAD1}"/>
              </a:ext>
            </a:extLst>
          </p:cNvPr>
          <p:cNvSpPr txBox="1">
            <a:spLocks noChangeArrowheads="1"/>
          </p:cNvSpPr>
          <p:nvPr/>
        </p:nvSpPr>
        <p:spPr bwMode="auto">
          <a:xfrm>
            <a:off x="2224362" y="4827145"/>
            <a:ext cx="7743274" cy="622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defTabSz="914400" eaLnBrk="0" fontAlgn="base" hangingPunct="0">
              <a:lnSpc>
                <a:spcPct val="200000"/>
              </a:lnSpc>
              <a:spcBef>
                <a:spcPct val="0"/>
              </a:spcBef>
              <a:spcAft>
                <a:spcPct val="0"/>
              </a:spcAft>
              <a:buClrTx/>
              <a:buSzTx/>
              <a:buFont typeface="Wingdings" panose="05000000000000000000" pitchFamily="2" charset="2"/>
              <a:buChar char="ü"/>
            </a:pPr>
            <a:r>
              <a:rPr lang="en-US" sz="2000" b="1" dirty="0"/>
              <a:t>Understanding customer preferences for better business decisions.</a:t>
            </a:r>
            <a:endParaRPr lang="en-US" altLang="en-US" sz="2000" b="1" dirty="0">
              <a:solidFill>
                <a:schemeClr val="tx1"/>
              </a:solidFill>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1685908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0703-33A1-8A3C-EDD7-3D63DED1FFA2}"/>
              </a:ext>
            </a:extLst>
          </p:cNvPr>
          <p:cNvSpPr>
            <a:spLocks noGrp="1"/>
          </p:cNvSpPr>
          <p:nvPr>
            <p:ph type="title"/>
          </p:nvPr>
        </p:nvSpPr>
        <p:spPr>
          <a:xfrm>
            <a:off x="581191" y="766914"/>
            <a:ext cx="11029616" cy="632347"/>
          </a:xfrm>
        </p:spPr>
        <p:txBody>
          <a:bodyPr>
            <a:normAutofit fontScale="90000"/>
          </a:bodyPr>
          <a:lstStyle/>
          <a:p>
            <a:pPr algn="ctr"/>
            <a:r>
              <a:rPr lang="en-IN" sz="4400" dirty="0"/>
              <a:t>Key</a:t>
            </a:r>
            <a:r>
              <a:rPr lang="en-IN" sz="4000" dirty="0"/>
              <a:t> </a:t>
            </a:r>
            <a:r>
              <a:rPr lang="en-IN" sz="4400" dirty="0"/>
              <a:t>Features</a:t>
            </a:r>
            <a:endParaRPr lang="en-IN" sz="4000" dirty="0"/>
          </a:p>
        </p:txBody>
      </p:sp>
      <p:sp>
        <p:nvSpPr>
          <p:cNvPr id="10" name="Rectangle 5">
            <a:extLst>
              <a:ext uri="{FF2B5EF4-FFF2-40B4-BE49-F238E27FC236}">
                <a16:creationId xmlns:a16="http://schemas.microsoft.com/office/drawing/2014/main" id="{2640847C-41EE-D350-5F7A-84A22663CFE3}"/>
              </a:ext>
            </a:extLst>
          </p:cNvPr>
          <p:cNvSpPr>
            <a:spLocks noGrp="1" noChangeArrowheads="1"/>
          </p:cNvSpPr>
          <p:nvPr>
            <p:ph idx="1"/>
          </p:nvPr>
        </p:nvSpPr>
        <p:spPr bwMode="auto">
          <a:xfrm>
            <a:off x="963183" y="1771955"/>
            <a:ext cx="10265631" cy="4319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Collection &amp; preprocessing of sales and customer feedback data.</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Sentiment analysis (</a:t>
            </a:r>
            <a:r>
              <a:rPr lang="en-US" altLang="en-US" sz="2000" dirty="0">
                <a:solidFill>
                  <a:schemeClr val="tx1"/>
                </a:solidFill>
                <a:latin typeface="Poppins Medium" panose="00000600000000000000" pitchFamily="2" charset="0"/>
                <a:cs typeface="Poppins Medium" panose="00000600000000000000" pitchFamily="2" charset="0"/>
              </a:rPr>
              <a:t>Excellent&gt;4.5</a:t>
            </a: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 Good&gt;4, Average&gt;3.5, Poor).</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000" dirty="0">
                <a:solidFill>
                  <a:schemeClr val="tx1"/>
                </a:solidFill>
                <a:latin typeface="Poppins Medium" panose="00000600000000000000" pitchFamily="2" charset="0"/>
                <a:cs typeface="Poppins Medium" panose="00000600000000000000" pitchFamily="2" charset="0"/>
              </a:rPr>
              <a:t>Price categories (Low: &lt;300, Medium: 300-600, High: &gt;600, premium: &gt;1000)</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Delivery Speed (</a:t>
            </a:r>
            <a:r>
              <a:rPr lang="en-US" altLang="en-US" sz="2000" dirty="0">
                <a:solidFill>
                  <a:schemeClr val="tx1"/>
                </a:solidFill>
                <a:latin typeface="Poppins Medium" panose="00000600000000000000" pitchFamily="2" charset="0"/>
                <a:cs typeface="Poppins Medium" panose="00000600000000000000" pitchFamily="2" charset="0"/>
              </a:rPr>
              <a:t>Fast: &lt;45 Min, Medium: 46-60 Min, Slow: &gt;60 Min)</a:t>
            </a:r>
            <a:endPar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endParaRP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Interactive Power BI dashboards with charts, filters, and drill-downs.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000" dirty="0">
                <a:solidFill>
                  <a:schemeClr val="tx1"/>
                </a:solidFill>
                <a:latin typeface="Poppins Medium" panose="00000600000000000000" pitchFamily="2" charset="0"/>
                <a:cs typeface="Poppins Medium" panose="00000600000000000000" pitchFamily="2" charset="0"/>
              </a:rPr>
              <a:t>Price</a:t>
            </a: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-wise and product-wise comparison.</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Region-based and demographic insights.</a:t>
            </a:r>
          </a:p>
        </p:txBody>
      </p:sp>
    </p:spTree>
    <p:extLst>
      <p:ext uri="{BB962C8B-B14F-4D97-AF65-F5344CB8AC3E}">
        <p14:creationId xmlns:p14="http://schemas.microsoft.com/office/powerpoint/2010/main" val="18944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E5AEB-41E3-7AF6-9566-F656780546C3}"/>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39BF13FF-4451-B6FE-EC48-5DAACC25CBD1}"/>
              </a:ext>
            </a:extLst>
          </p:cNvPr>
          <p:cNvSpPr/>
          <p:nvPr/>
        </p:nvSpPr>
        <p:spPr>
          <a:xfrm>
            <a:off x="0" y="178320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37" name="Rectangle 36">
            <a:extLst>
              <a:ext uri="{FF2B5EF4-FFF2-40B4-BE49-F238E27FC236}">
                <a16:creationId xmlns:a16="http://schemas.microsoft.com/office/drawing/2014/main" id="{E89B78AF-01EC-FED0-082A-6BEE92D291EC}"/>
              </a:ext>
            </a:extLst>
          </p:cNvPr>
          <p:cNvSpPr/>
          <p:nvPr/>
        </p:nvSpPr>
        <p:spPr>
          <a:xfrm>
            <a:off x="0" y="3501971"/>
            <a:ext cx="12192000" cy="51808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2" name="Title 1">
            <a:extLst>
              <a:ext uri="{FF2B5EF4-FFF2-40B4-BE49-F238E27FC236}">
                <a16:creationId xmlns:a16="http://schemas.microsoft.com/office/drawing/2014/main" id="{5FF2A744-C2B0-AA64-549E-1ABCE15ED5BE}"/>
              </a:ext>
            </a:extLst>
          </p:cNvPr>
          <p:cNvSpPr>
            <a:spLocks noGrp="1"/>
          </p:cNvSpPr>
          <p:nvPr>
            <p:ph type="title"/>
          </p:nvPr>
        </p:nvSpPr>
        <p:spPr>
          <a:xfrm>
            <a:off x="581192" y="835741"/>
            <a:ext cx="11029616" cy="754429"/>
          </a:xfrm>
        </p:spPr>
        <p:txBody>
          <a:bodyPr>
            <a:normAutofit/>
          </a:bodyPr>
          <a:lstStyle/>
          <a:p>
            <a:pPr algn="ctr"/>
            <a:r>
              <a:rPr lang="en-IN" sz="4000" dirty="0"/>
              <a:t>Milestones</a:t>
            </a:r>
          </a:p>
        </p:txBody>
      </p:sp>
      <p:pic>
        <p:nvPicPr>
          <p:cNvPr id="4" name="Picture 3">
            <a:extLst>
              <a:ext uri="{FF2B5EF4-FFF2-40B4-BE49-F238E27FC236}">
                <a16:creationId xmlns:a16="http://schemas.microsoft.com/office/drawing/2014/main" id="{D988101E-5C26-18F9-7E54-C65C95D83FFB}"/>
              </a:ext>
            </a:extLst>
          </p:cNvPr>
          <p:cNvPicPr>
            <a:picLocks noChangeAspect="1"/>
          </p:cNvPicPr>
          <p:nvPr/>
        </p:nvPicPr>
        <p:blipFill>
          <a:blip r:embed="rId2"/>
          <a:stretch>
            <a:fillRect/>
          </a:stretch>
        </p:blipFill>
        <p:spPr>
          <a:xfrm>
            <a:off x="7690208" y="954763"/>
            <a:ext cx="646275" cy="646275"/>
          </a:xfrm>
          <a:prstGeom prst="rect">
            <a:avLst/>
          </a:prstGeom>
        </p:spPr>
      </p:pic>
      <p:sp>
        <p:nvSpPr>
          <p:cNvPr id="10" name="TextBox 9">
            <a:extLst>
              <a:ext uri="{FF2B5EF4-FFF2-40B4-BE49-F238E27FC236}">
                <a16:creationId xmlns:a16="http://schemas.microsoft.com/office/drawing/2014/main" id="{A37F300D-C62D-21C2-020A-C2BC7164C3B7}"/>
              </a:ext>
            </a:extLst>
          </p:cNvPr>
          <p:cNvSpPr txBox="1"/>
          <p:nvPr/>
        </p:nvSpPr>
        <p:spPr>
          <a:xfrm>
            <a:off x="581192" y="1833465"/>
            <a:ext cx="11029615" cy="523220"/>
          </a:xfrm>
          <a:prstGeom prst="rect">
            <a:avLst/>
          </a:prstGeom>
          <a:noFill/>
          <a:ln w="28575">
            <a:noFill/>
          </a:ln>
        </p:spPr>
        <p:txBody>
          <a:bodyPr wrap="square" rtlCol="0">
            <a:spAutoFit/>
          </a:bodyPr>
          <a:lstStyle/>
          <a:p>
            <a:pPr algn="ctr"/>
            <a:r>
              <a:rPr lang="en-IN" sz="2800" b="1" dirty="0">
                <a:latin typeface="Poppins Medium" panose="00000600000000000000" pitchFamily="2" charset="0"/>
                <a:cs typeface="Poppins Medium" panose="00000600000000000000" pitchFamily="2" charset="0"/>
              </a:rPr>
              <a:t>Customer Satisfaction &amp; Delivery Performance Analysis</a:t>
            </a:r>
          </a:p>
        </p:txBody>
      </p:sp>
      <p:sp>
        <p:nvSpPr>
          <p:cNvPr id="15" name="TextBox 14">
            <a:extLst>
              <a:ext uri="{FF2B5EF4-FFF2-40B4-BE49-F238E27FC236}">
                <a16:creationId xmlns:a16="http://schemas.microsoft.com/office/drawing/2014/main" id="{A5F7A1BC-F9B9-0E9F-5921-FE7745518766}"/>
              </a:ext>
            </a:extLst>
          </p:cNvPr>
          <p:cNvSpPr txBox="1"/>
          <p:nvPr/>
        </p:nvSpPr>
        <p:spPr>
          <a:xfrm>
            <a:off x="1543374" y="2667786"/>
            <a:ext cx="7494814" cy="369332"/>
          </a:xfrm>
          <a:prstGeom prst="rect">
            <a:avLst/>
          </a:prstGeom>
          <a:noFill/>
        </p:spPr>
        <p:txBody>
          <a:bodyPr wrap="square">
            <a:spAutoFit/>
          </a:bodyPr>
          <a:lstStyle/>
          <a:p>
            <a:pPr marL="285750" indent="-285750">
              <a:buFont typeface="Wingdings" panose="05000000000000000000" pitchFamily="2" charset="2"/>
              <a:buChar char="Ø"/>
            </a:pPr>
            <a:r>
              <a:rPr lang="en-IN" b="1" dirty="0">
                <a:latin typeface="Poppins Medium" panose="00000600000000000000" pitchFamily="2" charset="0"/>
                <a:cs typeface="Poppins Medium" panose="00000600000000000000" pitchFamily="2" charset="0"/>
              </a:rPr>
              <a:t>Q3 2025 Insights &amp; Recommendations</a:t>
            </a:r>
          </a:p>
        </p:txBody>
      </p:sp>
      <p:pic>
        <p:nvPicPr>
          <p:cNvPr id="17" name="Picture 16">
            <a:extLst>
              <a:ext uri="{FF2B5EF4-FFF2-40B4-BE49-F238E27FC236}">
                <a16:creationId xmlns:a16="http://schemas.microsoft.com/office/drawing/2014/main" id="{161CF233-7801-9BCD-13A0-1AFE9C297647}"/>
              </a:ext>
            </a:extLst>
          </p:cNvPr>
          <p:cNvPicPr>
            <a:picLocks noChangeAspect="1"/>
          </p:cNvPicPr>
          <p:nvPr/>
        </p:nvPicPr>
        <p:blipFill>
          <a:blip r:embed="rId3"/>
          <a:stretch>
            <a:fillRect/>
          </a:stretch>
        </p:blipFill>
        <p:spPr>
          <a:xfrm>
            <a:off x="1193368" y="4494924"/>
            <a:ext cx="496289" cy="496289"/>
          </a:xfrm>
          <a:prstGeom prst="rect">
            <a:avLst/>
          </a:prstGeom>
        </p:spPr>
      </p:pic>
      <p:sp>
        <p:nvSpPr>
          <p:cNvPr id="21" name="TextBox 20">
            <a:extLst>
              <a:ext uri="{FF2B5EF4-FFF2-40B4-BE49-F238E27FC236}">
                <a16:creationId xmlns:a16="http://schemas.microsoft.com/office/drawing/2014/main" id="{6A83034C-6560-5A0D-F52A-EE714EE48BC7}"/>
              </a:ext>
            </a:extLst>
          </p:cNvPr>
          <p:cNvSpPr txBox="1"/>
          <p:nvPr/>
        </p:nvSpPr>
        <p:spPr>
          <a:xfrm>
            <a:off x="1937657" y="4543013"/>
            <a:ext cx="2252674" cy="400110"/>
          </a:xfrm>
          <a:prstGeom prst="rect">
            <a:avLst/>
          </a:prstGeom>
          <a:noFill/>
        </p:spPr>
        <p:txBody>
          <a:bodyPr wrap="square" rtlCol="0">
            <a:spAutoFit/>
          </a:bodyPr>
          <a:lstStyle/>
          <a:p>
            <a:r>
              <a:rPr lang="en-IN" sz="2000" dirty="0">
                <a:latin typeface="Poppins Medium" panose="00000600000000000000" pitchFamily="2" charset="0"/>
                <a:cs typeface="Poppins Medium" panose="00000600000000000000" pitchFamily="2" charset="0"/>
              </a:rPr>
              <a:t>JAGRUTI DESALE</a:t>
            </a:r>
          </a:p>
        </p:txBody>
      </p:sp>
      <p:pic>
        <p:nvPicPr>
          <p:cNvPr id="22" name="Picture 21">
            <a:extLst>
              <a:ext uri="{FF2B5EF4-FFF2-40B4-BE49-F238E27FC236}">
                <a16:creationId xmlns:a16="http://schemas.microsoft.com/office/drawing/2014/main" id="{991E12D0-5308-2D75-D23F-2F3B3899D433}"/>
              </a:ext>
            </a:extLst>
          </p:cNvPr>
          <p:cNvPicPr>
            <a:picLocks noChangeAspect="1"/>
          </p:cNvPicPr>
          <p:nvPr/>
        </p:nvPicPr>
        <p:blipFill>
          <a:blip r:embed="rId4"/>
          <a:stretch>
            <a:fillRect/>
          </a:stretch>
        </p:blipFill>
        <p:spPr>
          <a:xfrm>
            <a:off x="1198092" y="5268206"/>
            <a:ext cx="496289" cy="496289"/>
          </a:xfrm>
          <a:prstGeom prst="rect">
            <a:avLst/>
          </a:prstGeom>
        </p:spPr>
      </p:pic>
      <p:sp>
        <p:nvSpPr>
          <p:cNvPr id="23" name="TextBox 22">
            <a:extLst>
              <a:ext uri="{FF2B5EF4-FFF2-40B4-BE49-F238E27FC236}">
                <a16:creationId xmlns:a16="http://schemas.microsoft.com/office/drawing/2014/main" id="{3E3E4D41-321A-B055-4CE1-710B9C7E46BE}"/>
              </a:ext>
            </a:extLst>
          </p:cNvPr>
          <p:cNvSpPr txBox="1"/>
          <p:nvPr/>
        </p:nvSpPr>
        <p:spPr>
          <a:xfrm>
            <a:off x="1937657" y="5316295"/>
            <a:ext cx="2977221" cy="400110"/>
          </a:xfrm>
          <a:prstGeom prst="rect">
            <a:avLst/>
          </a:prstGeom>
          <a:noFill/>
        </p:spPr>
        <p:txBody>
          <a:bodyPr wrap="square" rtlCol="0">
            <a:spAutoFit/>
          </a:bodyPr>
          <a:lstStyle/>
          <a:p>
            <a:r>
              <a:rPr lang="en-IN" sz="2000" dirty="0">
                <a:latin typeface="Poppins Medium" panose="00000600000000000000" pitchFamily="2" charset="0"/>
                <a:cs typeface="Poppins Medium" panose="00000600000000000000" pitchFamily="2" charset="0"/>
              </a:rPr>
              <a:t>SANSKAR CHOUDHARI</a:t>
            </a:r>
          </a:p>
        </p:txBody>
      </p:sp>
      <p:pic>
        <p:nvPicPr>
          <p:cNvPr id="25" name="Picture 24">
            <a:extLst>
              <a:ext uri="{FF2B5EF4-FFF2-40B4-BE49-F238E27FC236}">
                <a16:creationId xmlns:a16="http://schemas.microsoft.com/office/drawing/2014/main" id="{56C5BCDB-B154-03FE-2694-EDECCB98B072}"/>
              </a:ext>
            </a:extLst>
          </p:cNvPr>
          <p:cNvPicPr>
            <a:picLocks noChangeAspect="1"/>
          </p:cNvPicPr>
          <p:nvPr/>
        </p:nvPicPr>
        <p:blipFill>
          <a:blip r:embed="rId2"/>
          <a:stretch>
            <a:fillRect/>
          </a:stretch>
        </p:blipFill>
        <p:spPr>
          <a:xfrm>
            <a:off x="1193367" y="6041487"/>
            <a:ext cx="496291" cy="496291"/>
          </a:xfrm>
          <a:prstGeom prst="rect">
            <a:avLst/>
          </a:prstGeom>
        </p:spPr>
      </p:pic>
      <p:sp>
        <p:nvSpPr>
          <p:cNvPr id="26" name="TextBox 25">
            <a:extLst>
              <a:ext uri="{FF2B5EF4-FFF2-40B4-BE49-F238E27FC236}">
                <a16:creationId xmlns:a16="http://schemas.microsoft.com/office/drawing/2014/main" id="{7A3C5FE4-9177-699E-F007-98E6CF543716}"/>
              </a:ext>
            </a:extLst>
          </p:cNvPr>
          <p:cNvSpPr txBox="1"/>
          <p:nvPr/>
        </p:nvSpPr>
        <p:spPr>
          <a:xfrm>
            <a:off x="1937657" y="6089577"/>
            <a:ext cx="1932193" cy="400110"/>
          </a:xfrm>
          <a:prstGeom prst="rect">
            <a:avLst/>
          </a:prstGeom>
          <a:noFill/>
        </p:spPr>
        <p:txBody>
          <a:bodyPr wrap="square" rtlCol="0">
            <a:spAutoFit/>
          </a:bodyPr>
          <a:lstStyle/>
          <a:p>
            <a:r>
              <a:rPr lang="en-IN" sz="2000" dirty="0">
                <a:latin typeface="Poppins Medium" panose="00000600000000000000" pitchFamily="2" charset="0"/>
                <a:cs typeface="Poppins Medium" panose="00000600000000000000" pitchFamily="2" charset="0"/>
              </a:rPr>
              <a:t>ADITYA SINGH</a:t>
            </a:r>
          </a:p>
        </p:txBody>
      </p:sp>
      <p:pic>
        <p:nvPicPr>
          <p:cNvPr id="28" name="Picture 27">
            <a:extLst>
              <a:ext uri="{FF2B5EF4-FFF2-40B4-BE49-F238E27FC236}">
                <a16:creationId xmlns:a16="http://schemas.microsoft.com/office/drawing/2014/main" id="{02DA496B-5C6D-4B95-BFDE-DEB16B0110DC}"/>
              </a:ext>
            </a:extLst>
          </p:cNvPr>
          <p:cNvPicPr>
            <a:picLocks noChangeAspect="1"/>
          </p:cNvPicPr>
          <p:nvPr/>
        </p:nvPicPr>
        <p:blipFill>
          <a:blip r:embed="rId5"/>
          <a:stretch>
            <a:fillRect/>
          </a:stretch>
        </p:blipFill>
        <p:spPr>
          <a:xfrm>
            <a:off x="7822034" y="4425690"/>
            <a:ext cx="2432309" cy="2432309"/>
          </a:xfrm>
          <a:prstGeom prst="rect">
            <a:avLst/>
          </a:prstGeom>
        </p:spPr>
      </p:pic>
      <p:sp>
        <p:nvSpPr>
          <p:cNvPr id="32" name="TextBox 31">
            <a:extLst>
              <a:ext uri="{FF2B5EF4-FFF2-40B4-BE49-F238E27FC236}">
                <a16:creationId xmlns:a16="http://schemas.microsoft.com/office/drawing/2014/main" id="{BE85EB78-4283-F973-1A1E-55F1E3E8350B}"/>
              </a:ext>
            </a:extLst>
          </p:cNvPr>
          <p:cNvSpPr txBox="1"/>
          <p:nvPr/>
        </p:nvSpPr>
        <p:spPr>
          <a:xfrm>
            <a:off x="4074756" y="3530180"/>
            <a:ext cx="4042488" cy="461665"/>
          </a:xfrm>
          <a:prstGeom prst="rect">
            <a:avLst/>
          </a:prstGeom>
          <a:noFill/>
        </p:spPr>
        <p:txBody>
          <a:bodyPr wrap="square">
            <a:spAutoFit/>
          </a:bodyPr>
          <a:lstStyle/>
          <a:p>
            <a:pPr algn="ctr"/>
            <a:r>
              <a:rPr lang="en-IN" sz="2400" cap="all" dirty="0">
                <a:solidFill>
                  <a:schemeClr val="tx1">
                    <a:lumMod val="75000"/>
                    <a:lumOff val="25000"/>
                  </a:schemeClr>
                </a:solidFill>
                <a:latin typeface="+mj-lt"/>
                <a:ea typeface="+mj-ea"/>
                <a:cs typeface="+mj-cs"/>
              </a:rPr>
              <a:t>Team Members</a:t>
            </a:r>
          </a:p>
        </p:txBody>
      </p:sp>
      <p:pic>
        <p:nvPicPr>
          <p:cNvPr id="49" name="Picture 48">
            <a:extLst>
              <a:ext uri="{FF2B5EF4-FFF2-40B4-BE49-F238E27FC236}">
                <a16:creationId xmlns:a16="http://schemas.microsoft.com/office/drawing/2014/main" id="{3CD43389-65D8-2A19-A01A-E73C245D1EB2}"/>
              </a:ext>
            </a:extLst>
          </p:cNvPr>
          <p:cNvPicPr>
            <a:picLocks noChangeAspect="1"/>
          </p:cNvPicPr>
          <p:nvPr/>
        </p:nvPicPr>
        <p:blipFill>
          <a:blip r:embed="rId6"/>
          <a:stretch>
            <a:fillRect/>
          </a:stretch>
        </p:blipFill>
        <p:spPr>
          <a:xfrm>
            <a:off x="3878867" y="943895"/>
            <a:ext cx="646275" cy="646275"/>
          </a:xfrm>
          <a:prstGeom prst="rect">
            <a:avLst/>
          </a:prstGeom>
        </p:spPr>
      </p:pic>
      <p:pic>
        <p:nvPicPr>
          <p:cNvPr id="3" name="Picture 2">
            <a:extLst>
              <a:ext uri="{FF2B5EF4-FFF2-40B4-BE49-F238E27FC236}">
                <a16:creationId xmlns:a16="http://schemas.microsoft.com/office/drawing/2014/main" id="{2020A6AC-98E3-3E0C-613D-41F7C2D4FF75}"/>
              </a:ext>
            </a:extLst>
          </p:cNvPr>
          <p:cNvPicPr>
            <a:picLocks noChangeAspect="1"/>
          </p:cNvPicPr>
          <p:nvPr/>
        </p:nvPicPr>
        <p:blipFill>
          <a:blip r:embed="rId7"/>
          <a:stretch>
            <a:fillRect/>
          </a:stretch>
        </p:blipFill>
        <p:spPr>
          <a:xfrm>
            <a:off x="450636" y="622360"/>
            <a:ext cx="321535" cy="321535"/>
          </a:xfrm>
          <a:prstGeom prst="rect">
            <a:avLst/>
          </a:prstGeom>
        </p:spPr>
      </p:pic>
      <p:sp>
        <p:nvSpPr>
          <p:cNvPr id="5" name="Title 1">
            <a:extLst>
              <a:ext uri="{FF2B5EF4-FFF2-40B4-BE49-F238E27FC236}">
                <a16:creationId xmlns:a16="http://schemas.microsoft.com/office/drawing/2014/main" id="{8D1DD27E-B71D-AAF2-BD97-E6226728BFC1}"/>
              </a:ext>
            </a:extLst>
          </p:cNvPr>
          <p:cNvSpPr txBox="1">
            <a:spLocks/>
          </p:cNvSpPr>
          <p:nvPr/>
        </p:nvSpPr>
        <p:spPr>
          <a:xfrm>
            <a:off x="772171" y="697373"/>
            <a:ext cx="1227950" cy="274514"/>
          </a:xfrm>
          <a:prstGeom prst="rect">
            <a:avLst/>
          </a:prstGeom>
        </p:spPr>
        <p:txBody>
          <a:bodyPr vert="horz" lIns="91440" tIns="45720" rIns="91440" bIns="45720" rtlCol="0" anchor="b">
            <a:normAutofit fontScale="475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Team : 06</a:t>
            </a:r>
          </a:p>
        </p:txBody>
      </p:sp>
    </p:spTree>
    <p:extLst>
      <p:ext uri="{BB962C8B-B14F-4D97-AF65-F5344CB8AC3E}">
        <p14:creationId xmlns:p14="http://schemas.microsoft.com/office/powerpoint/2010/main" val="393977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97365-6CF7-5540-3FED-3F7BA276A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E2735-DF57-F26D-4D6F-D5401491B371}"/>
              </a:ext>
            </a:extLst>
          </p:cNvPr>
          <p:cNvSpPr>
            <a:spLocks noGrp="1"/>
          </p:cNvSpPr>
          <p:nvPr>
            <p:ph type="title"/>
          </p:nvPr>
        </p:nvSpPr>
        <p:spPr>
          <a:xfrm>
            <a:off x="581192" y="729715"/>
            <a:ext cx="11029616" cy="541629"/>
          </a:xfrm>
        </p:spPr>
        <p:txBody>
          <a:bodyPr>
            <a:noAutofit/>
          </a:bodyPr>
          <a:lstStyle/>
          <a:p>
            <a:pPr algn="ctr"/>
            <a:r>
              <a:rPr lang="en-IN" b="1" dirty="0"/>
              <a:t>Executive Summary &amp; KPIs</a:t>
            </a:r>
          </a:p>
        </p:txBody>
      </p:sp>
      <p:sp>
        <p:nvSpPr>
          <p:cNvPr id="8" name="TextBox 7">
            <a:extLst>
              <a:ext uri="{FF2B5EF4-FFF2-40B4-BE49-F238E27FC236}">
                <a16:creationId xmlns:a16="http://schemas.microsoft.com/office/drawing/2014/main" id="{9D19971E-B19D-2222-E9B0-59EC26F97C09}"/>
              </a:ext>
            </a:extLst>
          </p:cNvPr>
          <p:cNvSpPr txBox="1"/>
          <p:nvPr/>
        </p:nvSpPr>
        <p:spPr>
          <a:xfrm>
            <a:off x="581189" y="2491950"/>
            <a:ext cx="11029618" cy="4247317"/>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This analysis was conducted to identify the key drivers of customer satisfaction and uncover opportunities for operational improvement.</a:t>
            </a:r>
          </a:p>
          <a:p>
            <a:endParaRPr lang="en-IN"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At a national level, we're operating with an average customer rating of 3.63% , a network of over 7,858 restaurants, and a delivery time of 53.8 minutes.</a:t>
            </a:r>
          </a:p>
          <a:p>
            <a:pPr marL="285750" indent="-285750">
              <a:buFont typeface="Wingdings" panose="05000000000000000000" pitchFamily="2" charset="2"/>
              <a:buChar char="ü"/>
            </a:pPr>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IN" b="1" dirty="0">
                <a:latin typeface="Poppins Medium" panose="00000600000000000000" pitchFamily="2" charset="0"/>
                <a:cs typeface="Poppins Medium" panose="00000600000000000000" pitchFamily="2" charset="0"/>
              </a:rPr>
              <a:t>The Core Finding : </a:t>
            </a:r>
            <a:r>
              <a:rPr lang="en-US" dirty="0">
                <a:latin typeface="Poppins Medium" panose="00000600000000000000" pitchFamily="2" charset="0"/>
                <a:cs typeface="Poppins Medium" panose="00000600000000000000" pitchFamily="2" charset="0"/>
              </a:rPr>
              <a:t>Performance varies widely by cuisine type and city, requiring localized strategies.</a:t>
            </a:r>
          </a:p>
          <a:p>
            <a:endParaRPr lang="en-US" b="1" dirty="0">
              <a:latin typeface="Poppins Medium" panose="00000600000000000000" pitchFamily="2" charset="0"/>
              <a:cs typeface="Poppins Medium" panose="00000600000000000000" pitchFamily="2" charset="0"/>
            </a:endParaRPr>
          </a:p>
          <a:p>
            <a:r>
              <a:rPr lang="en-IN" b="1" dirty="0">
                <a:latin typeface="Poppins Medium" panose="00000600000000000000" pitchFamily="2" charset="0"/>
                <a:cs typeface="Poppins Medium" panose="00000600000000000000" pitchFamily="2" charset="0"/>
              </a:rPr>
              <a:t>National KPIs :</a:t>
            </a:r>
          </a:p>
          <a:p>
            <a:endParaRPr lang="en-US" b="1" dirty="0">
              <a:latin typeface="Poppins Medium" panose="00000600000000000000" pitchFamily="2" charset="0"/>
              <a:cs typeface="Poppins Medium" panose="00000600000000000000" pitchFamily="2" charset="0"/>
            </a:endParaRPr>
          </a:p>
          <a:p>
            <a:pPr marL="285750" indent="-285750">
              <a:buFont typeface="Courier New" panose="02070309020205020404" pitchFamily="49" charset="0"/>
              <a:buChar char="o"/>
            </a:pPr>
            <a:r>
              <a:rPr lang="en-IN" dirty="0">
                <a:latin typeface="Poppins Medium" panose="00000600000000000000" pitchFamily="2" charset="0"/>
                <a:cs typeface="Poppins Medium" panose="00000600000000000000" pitchFamily="2" charset="0"/>
              </a:rPr>
              <a:t>Avg. rating : 3.63</a:t>
            </a:r>
          </a:p>
          <a:p>
            <a:pPr marL="285750" indent="-285750">
              <a:buFont typeface="Courier New" panose="02070309020205020404" pitchFamily="49" charset="0"/>
              <a:buChar char="o"/>
            </a:pPr>
            <a:r>
              <a:rPr lang="en-IN" dirty="0">
                <a:latin typeface="Poppins Medium" panose="00000600000000000000" pitchFamily="2" charset="0"/>
                <a:cs typeface="Poppins Medium" panose="00000600000000000000" pitchFamily="2" charset="0"/>
              </a:rPr>
              <a:t>Restaurants : 7,858</a:t>
            </a:r>
          </a:p>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Avg. delivery time : 53.8 mins</a:t>
            </a:r>
          </a:p>
          <a:p>
            <a:pPr marL="285750" indent="-285750">
              <a:buFont typeface="Courier New" panose="02070309020205020404" pitchFamily="49" charset="0"/>
              <a:buChar char="o"/>
            </a:pPr>
            <a:endParaRPr lang="en-US" dirty="0">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1DAB6CDD-99D1-43E1-C8CE-7A9F23D09915}"/>
              </a:ext>
            </a:extLst>
          </p:cNvPr>
          <p:cNvSpPr txBox="1"/>
          <p:nvPr/>
        </p:nvSpPr>
        <p:spPr>
          <a:xfrm>
            <a:off x="581189" y="1962391"/>
            <a:ext cx="11029618" cy="369332"/>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Objective : </a:t>
            </a:r>
            <a:r>
              <a:rPr lang="en-US" dirty="0">
                <a:latin typeface="Poppins Medium" panose="00000600000000000000" pitchFamily="2" charset="0"/>
                <a:cs typeface="Poppins Medium" panose="00000600000000000000" pitchFamily="2" charset="0"/>
              </a:rPr>
              <a:t>Identify key drivers of customer satisfaction &amp; operational improvements.</a:t>
            </a:r>
            <a:endParaRPr lang="en-IN" dirty="0">
              <a:latin typeface="Poppins Medium" panose="00000600000000000000" pitchFamily="2" charset="0"/>
              <a:cs typeface="Poppins Medium" panose="00000600000000000000" pitchFamily="2" charset="0"/>
            </a:endParaRPr>
          </a:p>
        </p:txBody>
      </p:sp>
      <p:pic>
        <p:nvPicPr>
          <p:cNvPr id="9" name="Picture 8">
            <a:extLst>
              <a:ext uri="{FF2B5EF4-FFF2-40B4-BE49-F238E27FC236}">
                <a16:creationId xmlns:a16="http://schemas.microsoft.com/office/drawing/2014/main" id="{3E50859F-7738-ECB6-23ED-9757BE970B8C}"/>
              </a:ext>
            </a:extLst>
          </p:cNvPr>
          <p:cNvPicPr>
            <a:picLocks noChangeAspect="1"/>
          </p:cNvPicPr>
          <p:nvPr/>
        </p:nvPicPr>
        <p:blipFill>
          <a:blip r:embed="rId2"/>
          <a:stretch>
            <a:fillRect/>
          </a:stretch>
        </p:blipFill>
        <p:spPr>
          <a:xfrm>
            <a:off x="9352798" y="4746489"/>
            <a:ext cx="2258008" cy="1097349"/>
          </a:xfrm>
          <a:prstGeom prst="rect">
            <a:avLst/>
          </a:prstGeom>
        </p:spPr>
      </p:pic>
      <p:pic>
        <p:nvPicPr>
          <p:cNvPr id="11" name="Picture 10">
            <a:extLst>
              <a:ext uri="{FF2B5EF4-FFF2-40B4-BE49-F238E27FC236}">
                <a16:creationId xmlns:a16="http://schemas.microsoft.com/office/drawing/2014/main" id="{15FB1194-B852-36C2-F961-D5BB67EC8297}"/>
              </a:ext>
            </a:extLst>
          </p:cNvPr>
          <p:cNvPicPr>
            <a:picLocks noChangeAspect="1"/>
          </p:cNvPicPr>
          <p:nvPr/>
        </p:nvPicPr>
        <p:blipFill>
          <a:blip r:embed="rId3"/>
          <a:stretch>
            <a:fillRect/>
          </a:stretch>
        </p:blipFill>
        <p:spPr>
          <a:xfrm>
            <a:off x="3725317" y="4795032"/>
            <a:ext cx="2924583" cy="1000265"/>
          </a:xfrm>
          <a:prstGeom prst="rect">
            <a:avLst/>
          </a:prstGeom>
        </p:spPr>
      </p:pic>
      <p:pic>
        <p:nvPicPr>
          <p:cNvPr id="13" name="Picture 12">
            <a:extLst>
              <a:ext uri="{FF2B5EF4-FFF2-40B4-BE49-F238E27FC236}">
                <a16:creationId xmlns:a16="http://schemas.microsoft.com/office/drawing/2014/main" id="{D1574C38-FEAA-B1DC-B604-9211BB7C070A}"/>
              </a:ext>
            </a:extLst>
          </p:cNvPr>
          <p:cNvPicPr>
            <a:picLocks noChangeAspect="1"/>
          </p:cNvPicPr>
          <p:nvPr/>
        </p:nvPicPr>
        <p:blipFill>
          <a:blip r:embed="rId4"/>
          <a:srcRect l="892" t="3243" r="347"/>
          <a:stretch>
            <a:fillRect/>
          </a:stretch>
        </p:blipFill>
        <p:spPr>
          <a:xfrm>
            <a:off x="6872345" y="4753739"/>
            <a:ext cx="2258008" cy="1041558"/>
          </a:xfrm>
          <a:prstGeom prst="rect">
            <a:avLst/>
          </a:prstGeom>
        </p:spPr>
      </p:pic>
      <p:sp>
        <p:nvSpPr>
          <p:cNvPr id="21" name="Rectangle 20">
            <a:extLst>
              <a:ext uri="{FF2B5EF4-FFF2-40B4-BE49-F238E27FC236}">
                <a16:creationId xmlns:a16="http://schemas.microsoft.com/office/drawing/2014/main" id="{89A62848-19E9-20C0-82F3-622231DE170F}"/>
              </a:ext>
            </a:extLst>
          </p:cNvPr>
          <p:cNvSpPr/>
          <p:nvPr/>
        </p:nvSpPr>
        <p:spPr>
          <a:xfrm>
            <a:off x="0" y="1331425"/>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22" name="TextBox 21">
            <a:extLst>
              <a:ext uri="{FF2B5EF4-FFF2-40B4-BE49-F238E27FC236}">
                <a16:creationId xmlns:a16="http://schemas.microsoft.com/office/drawing/2014/main" id="{0EFE16FA-BF29-8135-479B-D6B9656A6238}"/>
              </a:ext>
            </a:extLst>
          </p:cNvPr>
          <p:cNvSpPr txBox="1"/>
          <p:nvPr/>
        </p:nvSpPr>
        <p:spPr>
          <a:xfrm>
            <a:off x="3120683" y="1361367"/>
            <a:ext cx="5950634" cy="400110"/>
          </a:xfrm>
          <a:prstGeom prst="rect">
            <a:avLst/>
          </a:prstGeom>
          <a:noFill/>
        </p:spPr>
        <p:txBody>
          <a:bodyPr wrap="square" rtlCol="0">
            <a:spAutoFit/>
          </a:bodyPr>
          <a:lstStyle/>
          <a:p>
            <a:pPr algn="ctr"/>
            <a:r>
              <a:rPr lang="en-US" sz="2000" b="1">
                <a:latin typeface="Poppins Medium" panose="00000600000000000000" pitchFamily="2" charset="0"/>
                <a:cs typeface="Poppins Medium" panose="00000600000000000000" pitchFamily="2" charset="0"/>
              </a:rPr>
              <a:t>Executive Summary : </a:t>
            </a:r>
            <a:r>
              <a:rPr lang="en-US" sz="2000" b="1" dirty="0">
                <a:latin typeface="Poppins Medium" panose="00000600000000000000" pitchFamily="2" charset="0"/>
                <a:cs typeface="Poppins Medium" panose="00000600000000000000" pitchFamily="2" charset="0"/>
              </a:rPr>
              <a:t>A National Overview</a:t>
            </a:r>
            <a:endParaRPr lang="en-IN" sz="2000" b="1" dirty="0">
              <a:latin typeface="Poppins Medium" panose="00000600000000000000" pitchFamily="2" charset="0"/>
              <a:cs typeface="Poppins Medium" panose="00000600000000000000" pitchFamily="2" charset="0"/>
            </a:endParaRPr>
          </a:p>
        </p:txBody>
      </p:sp>
      <p:pic>
        <p:nvPicPr>
          <p:cNvPr id="28" name="Picture 27">
            <a:extLst>
              <a:ext uri="{FF2B5EF4-FFF2-40B4-BE49-F238E27FC236}">
                <a16:creationId xmlns:a16="http://schemas.microsoft.com/office/drawing/2014/main" id="{B421F20E-B35A-7AF5-0958-C9673A050108}"/>
              </a:ext>
            </a:extLst>
          </p:cNvPr>
          <p:cNvPicPr>
            <a:picLocks noChangeAspect="1"/>
          </p:cNvPicPr>
          <p:nvPr/>
        </p:nvPicPr>
        <p:blipFill>
          <a:blip r:embed="rId5"/>
          <a:stretch>
            <a:fillRect/>
          </a:stretch>
        </p:blipFill>
        <p:spPr>
          <a:xfrm>
            <a:off x="2944058" y="763519"/>
            <a:ext cx="505261" cy="505261"/>
          </a:xfrm>
          <a:prstGeom prst="rect">
            <a:avLst/>
          </a:prstGeom>
        </p:spPr>
      </p:pic>
    </p:spTree>
    <p:extLst>
      <p:ext uri="{BB962C8B-B14F-4D97-AF65-F5344CB8AC3E}">
        <p14:creationId xmlns:p14="http://schemas.microsoft.com/office/powerpoint/2010/main" val="4080870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A9AED-BE88-7CF4-7AC3-ED57CFE03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A0979-0912-D726-E58A-817FAF110723}"/>
              </a:ext>
            </a:extLst>
          </p:cNvPr>
          <p:cNvSpPr>
            <a:spLocks noGrp="1"/>
          </p:cNvSpPr>
          <p:nvPr>
            <p:ph type="title"/>
          </p:nvPr>
        </p:nvSpPr>
        <p:spPr>
          <a:xfrm>
            <a:off x="581192" y="757547"/>
            <a:ext cx="11029616" cy="541629"/>
          </a:xfrm>
        </p:spPr>
        <p:txBody>
          <a:bodyPr>
            <a:noAutofit/>
          </a:bodyPr>
          <a:lstStyle/>
          <a:p>
            <a:pPr algn="ctr"/>
            <a:r>
              <a:rPr lang="en-IN" b="1" dirty="0"/>
              <a:t>The Satisfaction - Popularity Gap</a:t>
            </a:r>
            <a:endParaRPr lang="en-IN" dirty="0"/>
          </a:p>
        </p:txBody>
      </p:sp>
      <p:sp>
        <p:nvSpPr>
          <p:cNvPr id="8" name="TextBox 7">
            <a:extLst>
              <a:ext uri="{FF2B5EF4-FFF2-40B4-BE49-F238E27FC236}">
                <a16:creationId xmlns:a16="http://schemas.microsoft.com/office/drawing/2014/main" id="{40B4B0EF-3853-A0EA-D851-198717BDC536}"/>
              </a:ext>
            </a:extLst>
          </p:cNvPr>
          <p:cNvSpPr txBox="1"/>
          <p:nvPr/>
        </p:nvSpPr>
        <p:spPr>
          <a:xfrm>
            <a:off x="581189" y="2494443"/>
            <a:ext cx="11029618" cy="2308324"/>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The data reveals a critical disconnect: niche cuisines like Naga and Assamese receive the highest satisfaction scores from customers.</a:t>
            </a:r>
          </a:p>
          <a:p>
            <a:endParaRPr lang="en-IN"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Chinese &amp; Indian: dominate business volume but trail in satisfaction.</a:t>
            </a:r>
          </a:p>
          <a:p>
            <a:endParaRPr lang="en-US" b="1" dirty="0">
              <a:latin typeface="Poppins Medium" panose="00000600000000000000" pitchFamily="2" charset="0"/>
              <a:cs typeface="Poppins Medium" panose="00000600000000000000" pitchFamily="2" charset="0"/>
            </a:endParaRPr>
          </a:p>
          <a:p>
            <a:r>
              <a:rPr lang="en-IN" b="1" dirty="0">
                <a:latin typeface="Poppins Medium" panose="00000600000000000000" pitchFamily="2" charset="0"/>
                <a:cs typeface="Poppins Medium" panose="00000600000000000000" pitchFamily="2" charset="0"/>
              </a:rPr>
              <a:t>Opportunity : </a:t>
            </a:r>
            <a:r>
              <a:rPr lang="en-IN" dirty="0">
                <a:latin typeface="Poppins Medium" panose="00000600000000000000" pitchFamily="2" charset="0"/>
                <a:cs typeface="Poppins Medium" panose="00000600000000000000" pitchFamily="2" charset="0"/>
              </a:rPr>
              <a:t>This gap represents our single largest opportunity. A focused effort to improve the quality of our highest-volume cuisines could significantly lift the overall company average rating.</a:t>
            </a:r>
            <a:endParaRPr lang="en-US" dirty="0">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4179AB4E-9D93-3E55-3CA4-649C9C064B06}"/>
              </a:ext>
            </a:extLst>
          </p:cNvPr>
          <p:cNvSpPr txBox="1"/>
          <p:nvPr/>
        </p:nvSpPr>
        <p:spPr>
          <a:xfrm>
            <a:off x="581189" y="2028588"/>
            <a:ext cx="11029618" cy="369332"/>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Key Insights : </a:t>
            </a:r>
            <a:r>
              <a:rPr lang="en-US" dirty="0">
                <a:latin typeface="Poppins Medium" panose="00000600000000000000" pitchFamily="2" charset="0"/>
                <a:cs typeface="Poppins Medium" panose="00000600000000000000" pitchFamily="2" charset="0"/>
              </a:rPr>
              <a:t>Identify key drivers of customer satisfaction &amp; operational improvements.</a:t>
            </a:r>
            <a:endParaRPr lang="en-IN" dirty="0">
              <a:latin typeface="Poppins Medium" panose="00000600000000000000" pitchFamily="2" charset="0"/>
              <a:cs typeface="Poppins Medium" panose="00000600000000000000" pitchFamily="2" charset="0"/>
            </a:endParaRPr>
          </a:p>
        </p:txBody>
      </p:sp>
      <p:pic>
        <p:nvPicPr>
          <p:cNvPr id="6" name="Picture 5">
            <a:extLst>
              <a:ext uri="{FF2B5EF4-FFF2-40B4-BE49-F238E27FC236}">
                <a16:creationId xmlns:a16="http://schemas.microsoft.com/office/drawing/2014/main" id="{3D8C9BAB-40AD-63A5-1FA5-7EC9B4CA0254}"/>
              </a:ext>
            </a:extLst>
          </p:cNvPr>
          <p:cNvPicPr>
            <a:picLocks noChangeAspect="1"/>
          </p:cNvPicPr>
          <p:nvPr/>
        </p:nvPicPr>
        <p:blipFill>
          <a:blip r:embed="rId2"/>
          <a:stretch>
            <a:fillRect/>
          </a:stretch>
        </p:blipFill>
        <p:spPr>
          <a:xfrm>
            <a:off x="3243349" y="4674097"/>
            <a:ext cx="3426173" cy="2085497"/>
          </a:xfrm>
          <a:prstGeom prst="rect">
            <a:avLst/>
          </a:prstGeom>
          <a:ln>
            <a:solidFill>
              <a:schemeClr val="tx1"/>
            </a:solidFill>
          </a:ln>
        </p:spPr>
      </p:pic>
      <p:pic>
        <p:nvPicPr>
          <p:cNvPr id="10" name="Picture 9">
            <a:extLst>
              <a:ext uri="{FF2B5EF4-FFF2-40B4-BE49-F238E27FC236}">
                <a16:creationId xmlns:a16="http://schemas.microsoft.com/office/drawing/2014/main" id="{77C9BBA1-5F56-0051-9101-F7193303414B}"/>
              </a:ext>
            </a:extLst>
          </p:cNvPr>
          <p:cNvPicPr>
            <a:picLocks noChangeAspect="1"/>
          </p:cNvPicPr>
          <p:nvPr/>
        </p:nvPicPr>
        <p:blipFill>
          <a:blip r:embed="rId3"/>
          <a:stretch>
            <a:fillRect/>
          </a:stretch>
        </p:blipFill>
        <p:spPr>
          <a:xfrm>
            <a:off x="7093989" y="4674097"/>
            <a:ext cx="3519415" cy="2076568"/>
          </a:xfrm>
          <a:prstGeom prst="rect">
            <a:avLst/>
          </a:prstGeom>
          <a:ln>
            <a:solidFill>
              <a:schemeClr val="tx1"/>
            </a:solidFill>
          </a:ln>
        </p:spPr>
      </p:pic>
      <p:sp>
        <p:nvSpPr>
          <p:cNvPr id="12" name="Rectangle 11">
            <a:extLst>
              <a:ext uri="{FF2B5EF4-FFF2-40B4-BE49-F238E27FC236}">
                <a16:creationId xmlns:a16="http://schemas.microsoft.com/office/drawing/2014/main" id="{8CD5A1DE-FE28-A1CA-B471-33CEE4729BF7}"/>
              </a:ext>
            </a:extLst>
          </p:cNvPr>
          <p:cNvSpPr/>
          <p:nvPr/>
        </p:nvSpPr>
        <p:spPr>
          <a:xfrm>
            <a:off x="0" y="1400464"/>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14" name="TextBox 13">
            <a:extLst>
              <a:ext uri="{FF2B5EF4-FFF2-40B4-BE49-F238E27FC236}">
                <a16:creationId xmlns:a16="http://schemas.microsoft.com/office/drawing/2014/main" id="{8652FB3C-FF5B-6ECE-3F9A-F68B1DAAF7B5}"/>
              </a:ext>
            </a:extLst>
          </p:cNvPr>
          <p:cNvSpPr txBox="1"/>
          <p:nvPr/>
        </p:nvSpPr>
        <p:spPr>
          <a:xfrm>
            <a:off x="2535702" y="1430406"/>
            <a:ext cx="7120597" cy="400110"/>
          </a:xfrm>
          <a:prstGeom prst="rect">
            <a:avLst/>
          </a:prstGeom>
          <a:noFill/>
        </p:spPr>
        <p:txBody>
          <a:bodyPr wrap="square" rtlCol="0">
            <a:spAutoFit/>
          </a:bodyPr>
          <a:lstStyle/>
          <a:p>
            <a:pPr algn="ctr"/>
            <a:r>
              <a:rPr lang="en-IN" sz="2000" b="1" dirty="0">
                <a:latin typeface="Poppins Medium" panose="00000600000000000000" pitchFamily="2" charset="0"/>
                <a:cs typeface="Poppins Medium" panose="00000600000000000000" pitchFamily="2" charset="0"/>
              </a:rPr>
              <a:t>Our Most Popular Cuisines Are Not Our Highest-Rated</a:t>
            </a:r>
          </a:p>
        </p:txBody>
      </p:sp>
      <p:pic>
        <p:nvPicPr>
          <p:cNvPr id="15" name="Picture 14">
            <a:extLst>
              <a:ext uri="{FF2B5EF4-FFF2-40B4-BE49-F238E27FC236}">
                <a16:creationId xmlns:a16="http://schemas.microsoft.com/office/drawing/2014/main" id="{BB1EA3ED-0E1F-3439-2604-1F483E1603FD}"/>
              </a:ext>
            </a:extLst>
          </p:cNvPr>
          <p:cNvPicPr>
            <a:picLocks noChangeAspect="1"/>
          </p:cNvPicPr>
          <p:nvPr/>
        </p:nvPicPr>
        <p:blipFill>
          <a:blip r:embed="rId4"/>
          <a:stretch>
            <a:fillRect/>
          </a:stretch>
        </p:blipFill>
        <p:spPr>
          <a:xfrm>
            <a:off x="2535702" y="776936"/>
            <a:ext cx="533740" cy="533740"/>
          </a:xfrm>
          <a:prstGeom prst="rect">
            <a:avLst/>
          </a:prstGeom>
        </p:spPr>
      </p:pic>
    </p:spTree>
    <p:extLst>
      <p:ext uri="{BB962C8B-B14F-4D97-AF65-F5344CB8AC3E}">
        <p14:creationId xmlns:p14="http://schemas.microsoft.com/office/powerpoint/2010/main" val="2079002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3AFC2-DCEB-6BA0-8E71-6C9955C9D9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C0951-5917-5A33-35A1-C96008727BF7}"/>
              </a:ext>
            </a:extLst>
          </p:cNvPr>
          <p:cNvSpPr>
            <a:spLocks noGrp="1"/>
          </p:cNvSpPr>
          <p:nvPr>
            <p:ph type="title"/>
          </p:nvPr>
        </p:nvSpPr>
        <p:spPr>
          <a:xfrm>
            <a:off x="581191" y="729714"/>
            <a:ext cx="11029616" cy="541629"/>
          </a:xfrm>
        </p:spPr>
        <p:txBody>
          <a:bodyPr>
            <a:noAutofit/>
          </a:bodyPr>
          <a:lstStyle/>
          <a:p>
            <a:pPr algn="ctr"/>
            <a:r>
              <a:rPr lang="en-IN" b="1" dirty="0"/>
              <a:t>Delivery Bottleneck</a:t>
            </a:r>
          </a:p>
        </p:txBody>
      </p:sp>
      <p:sp>
        <p:nvSpPr>
          <p:cNvPr id="8" name="TextBox 7">
            <a:extLst>
              <a:ext uri="{FF2B5EF4-FFF2-40B4-BE49-F238E27FC236}">
                <a16:creationId xmlns:a16="http://schemas.microsoft.com/office/drawing/2014/main" id="{51D2E1A2-4B5B-192E-BB10-4DA6EF7A6F39}"/>
              </a:ext>
            </a:extLst>
          </p:cNvPr>
          <p:cNvSpPr txBox="1"/>
          <p:nvPr/>
        </p:nvSpPr>
        <p:spPr>
          <a:xfrm>
            <a:off x="575004" y="4650958"/>
            <a:ext cx="11029618" cy="1477328"/>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Poppins Medium" panose="00000600000000000000" pitchFamily="2" charset="0"/>
                <a:cs typeface="Poppins Medium" panose="00000600000000000000" pitchFamily="2" charset="0"/>
              </a:rPr>
              <a:t>Tribal : 78 mins average delivery. </a:t>
            </a:r>
          </a:p>
          <a:p>
            <a:pPr marL="285750" indent="-285750">
              <a:buFont typeface="Wingdings" panose="05000000000000000000" pitchFamily="2" charset="2"/>
              <a:buChar char="Ø"/>
            </a:pPr>
            <a:r>
              <a:rPr lang="en-IN" dirty="0">
                <a:latin typeface="Poppins Medium" panose="00000600000000000000" pitchFamily="2" charset="0"/>
                <a:cs typeface="Poppins Medium" panose="00000600000000000000" pitchFamily="2" charset="0"/>
              </a:rPr>
              <a:t>Assamese : 74 mins.</a:t>
            </a:r>
            <a:r>
              <a:rPr lang="en-US" dirty="0">
                <a:latin typeface="Poppins Medium" panose="00000600000000000000" pitchFamily="2" charset="0"/>
                <a:cs typeface="Poppins Medium" panose="00000600000000000000" pitchFamily="2" charset="0"/>
              </a:rPr>
              <a:t> </a:t>
            </a:r>
          </a:p>
          <a:p>
            <a:pPr marL="285750" indent="-285750">
              <a:buFont typeface="Wingdings" panose="05000000000000000000" pitchFamily="2" charset="2"/>
              <a:buChar char="Ø"/>
            </a:pPr>
            <a:r>
              <a:rPr lang="en-US" dirty="0">
                <a:latin typeface="Poppins Medium" panose="00000600000000000000" pitchFamily="2" charset="0"/>
                <a:cs typeface="Poppins Medium" panose="00000600000000000000" pitchFamily="2" charset="0"/>
              </a:rPr>
              <a:t>Waffles, Bangladeshi, African also high delays</a:t>
            </a:r>
            <a:endParaRPr lang="en-IN" dirty="0">
              <a:latin typeface="Poppins Medium" panose="00000600000000000000" pitchFamily="2" charset="0"/>
              <a:cs typeface="Poppins Medium" panose="00000600000000000000" pitchFamily="2" charset="0"/>
            </a:endParaRPr>
          </a:p>
          <a:p>
            <a:endParaRPr lang="en-US" b="1" dirty="0">
              <a:latin typeface="Poppins Medium" panose="00000600000000000000" pitchFamily="2" charset="0"/>
              <a:cs typeface="Poppins Medium" panose="00000600000000000000" pitchFamily="2" charset="0"/>
            </a:endParaRPr>
          </a:p>
          <a:p>
            <a:r>
              <a:rPr lang="en-IN" b="1" dirty="0">
                <a:latin typeface="Poppins Medium" panose="00000600000000000000" pitchFamily="2" charset="0"/>
                <a:cs typeface="Poppins Medium" panose="00000600000000000000" pitchFamily="2" charset="0"/>
              </a:rPr>
              <a:t>Risk : </a:t>
            </a:r>
            <a:r>
              <a:rPr lang="en-US" dirty="0">
                <a:latin typeface="Poppins Medium" panose="00000600000000000000" pitchFamily="2" charset="0"/>
                <a:cs typeface="Poppins Medium" panose="00000600000000000000" pitchFamily="2" charset="0"/>
              </a:rPr>
              <a:t>Poor customer experience, reputation damage, retention issues</a:t>
            </a:r>
          </a:p>
        </p:txBody>
      </p:sp>
      <p:sp>
        <p:nvSpPr>
          <p:cNvPr id="4" name="TextBox 3">
            <a:extLst>
              <a:ext uri="{FF2B5EF4-FFF2-40B4-BE49-F238E27FC236}">
                <a16:creationId xmlns:a16="http://schemas.microsoft.com/office/drawing/2014/main" id="{FBDAA96A-361A-31A0-9F62-74945515282D}"/>
              </a:ext>
            </a:extLst>
          </p:cNvPr>
          <p:cNvSpPr txBox="1"/>
          <p:nvPr/>
        </p:nvSpPr>
        <p:spPr>
          <a:xfrm>
            <a:off x="575004" y="1925531"/>
            <a:ext cx="11029618" cy="1200329"/>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Key Insights : </a:t>
            </a:r>
          </a:p>
          <a:p>
            <a:endParaRPr lang="en-US" b="1"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IN" dirty="0">
                <a:latin typeface="Poppins Medium" panose="00000600000000000000" pitchFamily="2" charset="0"/>
                <a:cs typeface="Poppins Medium" panose="00000600000000000000" pitchFamily="2" charset="0"/>
              </a:rPr>
              <a:t>Operationally, delivery time is a major factor in customer satisfaction. Our analysis shows that specific cuisines, like Tribal and Waffles, consistently face the longest delivery times.</a:t>
            </a:r>
          </a:p>
        </p:txBody>
      </p:sp>
      <p:pic>
        <p:nvPicPr>
          <p:cNvPr id="7" name="Picture 6">
            <a:extLst>
              <a:ext uri="{FF2B5EF4-FFF2-40B4-BE49-F238E27FC236}">
                <a16:creationId xmlns:a16="http://schemas.microsoft.com/office/drawing/2014/main" id="{68183310-3E9A-640B-95E7-ED0761172730}"/>
              </a:ext>
            </a:extLst>
          </p:cNvPr>
          <p:cNvPicPr>
            <a:picLocks noChangeAspect="1"/>
          </p:cNvPicPr>
          <p:nvPr/>
        </p:nvPicPr>
        <p:blipFill>
          <a:blip r:embed="rId2"/>
          <a:stretch>
            <a:fillRect/>
          </a:stretch>
        </p:blipFill>
        <p:spPr>
          <a:xfrm>
            <a:off x="7243433" y="3325432"/>
            <a:ext cx="4029253" cy="2267338"/>
          </a:xfrm>
          <a:prstGeom prst="rect">
            <a:avLst/>
          </a:prstGeom>
          <a:ln>
            <a:solidFill>
              <a:schemeClr val="tx1"/>
            </a:solidFill>
          </a:ln>
        </p:spPr>
      </p:pic>
      <p:sp>
        <p:nvSpPr>
          <p:cNvPr id="13" name="Rectangle 12">
            <a:extLst>
              <a:ext uri="{FF2B5EF4-FFF2-40B4-BE49-F238E27FC236}">
                <a16:creationId xmlns:a16="http://schemas.microsoft.com/office/drawing/2014/main" id="{3DD61291-0B9D-258F-E645-9379214EE154}"/>
              </a:ext>
            </a:extLst>
          </p:cNvPr>
          <p:cNvSpPr/>
          <p:nvPr/>
        </p:nvSpPr>
        <p:spPr>
          <a:xfrm>
            <a:off x="0" y="1400464"/>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14" name="TextBox 13">
            <a:extLst>
              <a:ext uri="{FF2B5EF4-FFF2-40B4-BE49-F238E27FC236}">
                <a16:creationId xmlns:a16="http://schemas.microsoft.com/office/drawing/2014/main" id="{8F0BF176-D38C-E66D-06C6-AB7EED0C8BCB}"/>
              </a:ext>
            </a:extLst>
          </p:cNvPr>
          <p:cNvSpPr txBox="1"/>
          <p:nvPr/>
        </p:nvSpPr>
        <p:spPr>
          <a:xfrm>
            <a:off x="3120683" y="1430406"/>
            <a:ext cx="5950634"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Delivery Speed as an Operational Bottleneck</a:t>
            </a:r>
            <a:endParaRPr lang="en-IN" sz="2000" b="1" dirty="0">
              <a:latin typeface="Poppins Medium" panose="00000600000000000000" pitchFamily="2" charset="0"/>
              <a:cs typeface="Poppins Medium" panose="00000600000000000000" pitchFamily="2" charset="0"/>
            </a:endParaRPr>
          </a:p>
        </p:txBody>
      </p:sp>
      <p:pic>
        <p:nvPicPr>
          <p:cNvPr id="18" name="Picture 17">
            <a:extLst>
              <a:ext uri="{FF2B5EF4-FFF2-40B4-BE49-F238E27FC236}">
                <a16:creationId xmlns:a16="http://schemas.microsoft.com/office/drawing/2014/main" id="{64BC7D2E-A78D-A8C2-D9E5-01DEF05844B6}"/>
              </a:ext>
            </a:extLst>
          </p:cNvPr>
          <p:cNvPicPr>
            <a:picLocks noChangeAspect="1"/>
          </p:cNvPicPr>
          <p:nvPr/>
        </p:nvPicPr>
        <p:blipFill>
          <a:blip r:embed="rId3"/>
          <a:stretch>
            <a:fillRect/>
          </a:stretch>
        </p:blipFill>
        <p:spPr>
          <a:xfrm>
            <a:off x="3601039" y="750854"/>
            <a:ext cx="533740" cy="533740"/>
          </a:xfrm>
          <a:prstGeom prst="rect">
            <a:avLst/>
          </a:prstGeom>
        </p:spPr>
      </p:pic>
    </p:spTree>
    <p:extLst>
      <p:ext uri="{BB962C8B-B14F-4D97-AF65-F5344CB8AC3E}">
        <p14:creationId xmlns:p14="http://schemas.microsoft.com/office/powerpoint/2010/main" val="69414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{0BD6B411-DC5F-40FE-9B12-29685AD5A1B4}tf56535239_win32</Template>
  <TotalTime>2107</TotalTime>
  <Words>800</Words>
  <Application>Microsoft Office PowerPoint</Application>
  <PresentationFormat>Widescreen</PresentationFormat>
  <Paragraphs>86</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Calibri</vt:lpstr>
      <vt:lpstr>Courier New</vt:lpstr>
      <vt:lpstr>Franklin Gothic Book</vt:lpstr>
      <vt:lpstr>Franklin Gothic Demi</vt:lpstr>
      <vt:lpstr>Montserrat ExtraBold</vt:lpstr>
      <vt:lpstr>Poppins Medium</vt:lpstr>
      <vt:lpstr>Wingdings</vt:lpstr>
      <vt:lpstr>Wingdings 2</vt:lpstr>
      <vt:lpstr>DividendVTI</vt:lpstr>
      <vt:lpstr>Team : 06</vt:lpstr>
      <vt:lpstr>Team Members</vt:lpstr>
      <vt:lpstr>Project Introduction</vt:lpstr>
      <vt:lpstr>Project Overview</vt:lpstr>
      <vt:lpstr>Key Features</vt:lpstr>
      <vt:lpstr>Milestones</vt:lpstr>
      <vt:lpstr>Executive Summary &amp; KPIs</vt:lpstr>
      <vt:lpstr>The Satisfaction - Popularity Gap</vt:lpstr>
      <vt:lpstr>Delivery Bottleneck</vt:lpstr>
      <vt:lpstr>Hyper-Local Performance</vt:lpstr>
      <vt:lpstr>Strategic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sanskar choudhari</dc:creator>
  <cp:lastModifiedBy>sanskar choudhari</cp:lastModifiedBy>
  <cp:revision>3</cp:revision>
  <dcterms:created xsi:type="dcterms:W3CDTF">2025-08-29T05:33:12Z</dcterms:created>
  <dcterms:modified xsi:type="dcterms:W3CDTF">2025-10-10T11:28:22Z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